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Montserrat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Source Serif 4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Serif4-bold.fntdata"/><Relationship Id="rId20" Type="http://schemas.openxmlformats.org/officeDocument/2006/relationships/slide" Target="slides/slide15.xml"/><Relationship Id="rId42" Type="http://schemas.openxmlformats.org/officeDocument/2006/relationships/font" Target="fonts/SourceSerif4-boldItalic.fntdata"/><Relationship Id="rId41" Type="http://schemas.openxmlformats.org/officeDocument/2006/relationships/font" Target="fonts/SourceSerif4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35" Type="http://schemas.openxmlformats.org/officeDocument/2006/relationships/font" Target="fonts/MontserratMedium-regular.fntdata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37" Type="http://schemas.openxmlformats.org/officeDocument/2006/relationships/font" Target="fonts/MontserratMedium-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Medium-bold.fntdata"/><Relationship Id="rId17" Type="http://schemas.openxmlformats.org/officeDocument/2006/relationships/slide" Target="slides/slide12.xml"/><Relationship Id="rId39" Type="http://schemas.openxmlformats.org/officeDocument/2006/relationships/font" Target="fonts/SourceSerif4-regular.fntdata"/><Relationship Id="rId16" Type="http://schemas.openxmlformats.org/officeDocument/2006/relationships/slide" Target="slides/slide11.xml"/><Relationship Id="rId38" Type="http://schemas.openxmlformats.org/officeDocument/2006/relationships/font" Target="fonts/MontserratMedium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8e63559f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8e63559f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8e63559f8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8e63559f8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8e63559f8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8e63559f8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8e63559f8f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8e63559f8f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8e63559f8f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8e63559f8f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Team member roles in each interview and apparatuses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8e63559f8f_0_7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8e63559f8f_0_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were they recruited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8e63559f8f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8e63559f8f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8e63559f8f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8e63559f8f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e63559f8f_0_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8e63559f8f_0_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8e63559f8f_0_9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8e63559f8f_0_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8e63559f8f_0_10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8e63559f8f_0_1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3635"/>
              </a:buClr>
              <a:buSzPts val="1500"/>
              <a:buFont typeface="Montserrat"/>
              <a:buChar char="●"/>
            </a:pPr>
            <a:r>
              <a:rPr lang="en" sz="15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rPr>
              <a:t>so he can resolve misunderstandings, refine his thinking, and build deeper comprehension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e63559f8f_0_8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8e63559f8f_0_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8e63559f8f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8e63559f8f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8e63559f8f_0_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8e63559f8f_0_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8e63559f8f_0_1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8e63559f8f_0_1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8e63559f8f_0_8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8e63559f8f_0_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8e63559f8f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8e63559f8f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8e63559f8f_0_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8e63559f8f_0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8e63559f8f_0_10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8e63559f8f_0_1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8e63559f8f_0_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8e63559f8f_0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8e63559f8f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38e63559f8f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8e63559f8f_0_9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8e63559f8f_0_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8e63559f8f_0_9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8e63559f8f_0_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8e63559f8f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38e63559f8f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8e63559f8f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8e63559f8f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361835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Google Shape;11;p2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256050" y="3313175"/>
            <a:ext cx="2352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title"/>
          </p:nvPr>
        </p:nvSpPr>
        <p:spPr>
          <a:xfrm>
            <a:off x="256050" y="3800525"/>
            <a:ext cx="2352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">
  <p:cSld name="BLANK_1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6025" y="2647675"/>
            <a:ext cx="36396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- Alt 1">
  <p:cSld name="BLANK_1_1_1_1_1_1_1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572000" y="-6600"/>
            <a:ext cx="4572000" cy="515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256025" y="213150"/>
            <a:ext cx="42612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56025" y="1547275"/>
            <a:ext cx="36396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2" type="title"/>
          </p:nvPr>
        </p:nvSpPr>
        <p:spPr>
          <a:xfrm>
            <a:off x="6067500" y="4448600"/>
            <a:ext cx="1581000" cy="1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3" type="title"/>
          </p:nvPr>
        </p:nvSpPr>
        <p:spPr>
          <a:xfrm>
            <a:off x="6067500" y="4621154"/>
            <a:ext cx="1581000" cy="1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4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5" type="body"/>
          </p:nvPr>
        </p:nvSpPr>
        <p:spPr>
          <a:xfrm>
            <a:off x="5190600" y="1902000"/>
            <a:ext cx="3639600" cy="16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1pPr>
            <a:lvl2pPr indent="-3429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2pPr>
            <a:lvl3pPr indent="-3429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3pPr>
            <a:lvl4pPr indent="-3429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4pPr>
            <a:lvl5pPr indent="-3429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5pPr>
            <a:lvl6pPr indent="-3429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6pPr>
            <a:lvl7pPr indent="-3429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7pPr>
            <a:lvl8pPr indent="-3429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8pPr>
            <a:lvl9pPr indent="-3429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3">
  <p:cSld name="BLANK_1_1_1_1_1_1_1_1_1_1_1_5">
    <p:bg>
      <p:bgPr>
        <a:solidFill>
          <a:schemeClr val="dk2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30" name="Google Shape;30;p5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5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5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5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25597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title"/>
          </p:nvPr>
        </p:nvSpPr>
        <p:spPr>
          <a:xfrm>
            <a:off x="25597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3" type="body"/>
          </p:nvPr>
        </p:nvSpPr>
        <p:spPr>
          <a:xfrm>
            <a:off x="250612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4" type="title"/>
          </p:nvPr>
        </p:nvSpPr>
        <p:spPr>
          <a:xfrm>
            <a:off x="250612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5" type="body"/>
          </p:nvPr>
        </p:nvSpPr>
        <p:spPr>
          <a:xfrm>
            <a:off x="475627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6" type="title"/>
          </p:nvPr>
        </p:nvSpPr>
        <p:spPr>
          <a:xfrm>
            <a:off x="475627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1">
  <p:cSld name="BLANK_1_1_1_1_1_1_1_1_1_1_1_4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75" y="100"/>
            <a:ext cx="6565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821675" y="1272000"/>
            <a:ext cx="20664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type="title"/>
          </p:nvPr>
        </p:nvSpPr>
        <p:spPr>
          <a:xfrm>
            <a:off x="4517150" y="4764350"/>
            <a:ext cx="17928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2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2">
  <p:cSld name="BLANK_1_1_1_1_1_1_1_1_1_1_1_4_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/>
          <p:nvPr/>
        </p:nvSpPr>
        <p:spPr>
          <a:xfrm flipH="1">
            <a:off x="-25" y="0"/>
            <a:ext cx="6565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48;p7"/>
          <p:cNvSpPr txBox="1"/>
          <p:nvPr>
            <p:ph type="title"/>
          </p:nvPr>
        </p:nvSpPr>
        <p:spPr>
          <a:xfrm>
            <a:off x="256025" y="213150"/>
            <a:ext cx="60540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6821675" y="1272000"/>
            <a:ext cx="20664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2" type="title"/>
          </p:nvPr>
        </p:nvSpPr>
        <p:spPr>
          <a:xfrm>
            <a:off x="4517150" y="4764350"/>
            <a:ext cx="17928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sub-section 3">
  <p:cSld name="BLANK_1_1_1_1_1_1_1_1_1_1_1_4_1_1_1">
    <p:bg>
      <p:bgPr>
        <a:solidFill>
          <a:schemeClr val="dk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256025" y="213150"/>
            <a:ext cx="55836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4" name="Google Shape;54;p8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2559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6" name="Google Shape;56;p8"/>
          <p:cNvSpPr txBox="1"/>
          <p:nvPr>
            <p:ph idx="2" type="body"/>
          </p:nvPr>
        </p:nvSpPr>
        <p:spPr>
          <a:xfrm>
            <a:off x="25061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7" name="Google Shape;57;p8"/>
          <p:cNvSpPr txBox="1"/>
          <p:nvPr>
            <p:ph idx="3" type="body"/>
          </p:nvPr>
        </p:nvSpPr>
        <p:spPr>
          <a:xfrm>
            <a:off x="47563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8" name="Google Shape;58;p8"/>
          <p:cNvSpPr txBox="1"/>
          <p:nvPr>
            <p:ph idx="4" type="subTitle"/>
          </p:nvPr>
        </p:nvSpPr>
        <p:spPr>
          <a:xfrm>
            <a:off x="255975" y="1548360"/>
            <a:ext cx="4131900" cy="2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cxnSp>
        <p:nvCxnSpPr>
          <p:cNvPr id="59" name="Google Shape;59;p8"/>
          <p:cNvCxnSpPr>
            <a:stCxn id="60" idx="2"/>
            <a:endCxn id="61" idx="6"/>
          </p:cNvCxnSpPr>
          <p:nvPr/>
        </p:nvCxnSpPr>
        <p:spPr>
          <a:xfrm>
            <a:off x="7312308" y="609469"/>
            <a:ext cx="1831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8"/>
          <p:cNvSpPr/>
          <p:nvPr/>
        </p:nvSpPr>
        <p:spPr>
          <a:xfrm>
            <a:off x="7925052" y="0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7503454" y="189104"/>
            <a:ext cx="840900" cy="8409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7312308" y="403669"/>
            <a:ext cx="411600" cy="4116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BLANK_1_1_1_1_1_1_1_1_1_1_1_3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idx="1" type="body"/>
          </p:nvPr>
        </p:nvSpPr>
        <p:spPr>
          <a:xfrm>
            <a:off x="25597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subTitle"/>
          </p:nvPr>
        </p:nvSpPr>
        <p:spPr>
          <a:xfrm>
            <a:off x="25597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6" name="Google Shape;66;p9"/>
          <p:cNvSpPr/>
          <p:nvPr/>
        </p:nvSpPr>
        <p:spPr>
          <a:xfrm flipH="1" rot="10800000">
            <a:off x="6692400" y="2691600"/>
            <a:ext cx="2451900" cy="2451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8" name="Google Shape;68;p9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4" type="body"/>
          </p:nvPr>
        </p:nvSpPr>
        <p:spPr>
          <a:xfrm>
            <a:off x="255862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5" type="subTitle"/>
          </p:nvPr>
        </p:nvSpPr>
        <p:spPr>
          <a:xfrm>
            <a:off x="255862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6" type="body"/>
          </p:nvPr>
        </p:nvSpPr>
        <p:spPr>
          <a:xfrm>
            <a:off x="480877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7" type="subTitle"/>
          </p:nvPr>
        </p:nvSpPr>
        <p:spPr>
          <a:xfrm>
            <a:off x="480877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8" type="body"/>
          </p:nvPr>
        </p:nvSpPr>
        <p:spPr>
          <a:xfrm>
            <a:off x="6821675" y="2023213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9" type="subTitle"/>
          </p:nvPr>
        </p:nvSpPr>
        <p:spPr>
          <a:xfrm>
            <a:off x="705892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3" type="subTitle"/>
          </p:nvPr>
        </p:nvSpPr>
        <p:spPr>
          <a:xfrm>
            <a:off x="25597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4" type="subTitle"/>
          </p:nvPr>
        </p:nvSpPr>
        <p:spPr>
          <a:xfrm>
            <a:off x="255862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5" type="subTitle"/>
          </p:nvPr>
        </p:nvSpPr>
        <p:spPr>
          <a:xfrm>
            <a:off x="480877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6" type="subTitle"/>
          </p:nvPr>
        </p:nvSpPr>
        <p:spPr>
          <a:xfrm>
            <a:off x="705892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2 content display">
  <p:cSld name="BLANK_1_1_1_1_1_1_1_1_1_1_1_2_1_4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0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83" name="Google Shape;83;p10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" name="Google Shape;87;p10"/>
          <p:cNvCxnSpPr>
            <a:stCxn id="86" idx="7"/>
            <a:endCxn id="83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0"/>
          <p:cNvCxnSpPr>
            <a:stCxn id="86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0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1" name="Google Shape;91;p10"/>
          <p:cNvSpPr txBox="1"/>
          <p:nvPr>
            <p:ph idx="2" type="body"/>
          </p:nvPr>
        </p:nvSpPr>
        <p:spPr>
          <a:xfrm>
            <a:off x="1994150" y="3231050"/>
            <a:ext cx="24585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2" name="Google Shape;92;p10"/>
          <p:cNvSpPr/>
          <p:nvPr>
            <p:ph idx="3" type="pic"/>
          </p:nvPr>
        </p:nvSpPr>
        <p:spPr>
          <a:xfrm>
            <a:off x="255950" y="2983150"/>
            <a:ext cx="15882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0"/>
          <p:cNvSpPr txBox="1"/>
          <p:nvPr>
            <p:ph idx="4" type="subTitle"/>
          </p:nvPr>
        </p:nvSpPr>
        <p:spPr>
          <a:xfrm>
            <a:off x="1994150" y="2994050"/>
            <a:ext cx="24585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5" type="body"/>
          </p:nvPr>
        </p:nvSpPr>
        <p:spPr>
          <a:xfrm>
            <a:off x="6429400" y="3231850"/>
            <a:ext cx="24585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5" name="Google Shape;95;p10"/>
          <p:cNvSpPr/>
          <p:nvPr>
            <p:ph idx="6" type="pic"/>
          </p:nvPr>
        </p:nvSpPr>
        <p:spPr>
          <a:xfrm>
            <a:off x="4691200" y="2983950"/>
            <a:ext cx="15882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0"/>
          <p:cNvSpPr txBox="1"/>
          <p:nvPr>
            <p:ph idx="7" type="subTitle"/>
          </p:nvPr>
        </p:nvSpPr>
        <p:spPr>
          <a:xfrm>
            <a:off x="6429400" y="2994850"/>
            <a:ext cx="24585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7" name="Google Shape;97;p10"/>
          <p:cNvSpPr txBox="1"/>
          <p:nvPr>
            <p:ph idx="8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3">
  <p:cSld name="BLANK_1_1_1_1_1_1_1_1_1_1_1_2_1_3">
    <p:bg>
      <p:bgPr>
        <a:solidFill>
          <a:schemeClr val="dk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1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02" name="Google Shape;102;p11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1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1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1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07" name="Google Shape;107;p11"/>
          <p:cNvSpPr txBox="1"/>
          <p:nvPr>
            <p:ph idx="2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4">
  <p:cSld name="BLANK_1_1_1_1_1_1_1_1_1_1_1_2_1_3_1">
    <p:bg>
      <p:bgPr>
        <a:solidFill>
          <a:schemeClr val="dk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2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12" name="Google Shape;112;p12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2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2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2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2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7" name="Google Shape;117;p12"/>
          <p:cNvSpPr txBox="1"/>
          <p:nvPr>
            <p:ph idx="2" type="body"/>
          </p:nvPr>
        </p:nvSpPr>
        <p:spPr>
          <a:xfrm>
            <a:off x="4441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8" name="Google Shape;118;p12"/>
          <p:cNvSpPr txBox="1"/>
          <p:nvPr>
            <p:ph idx="3" type="body"/>
          </p:nvPr>
        </p:nvSpPr>
        <p:spPr>
          <a:xfrm>
            <a:off x="3370950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9" name="Google Shape;119;p12"/>
          <p:cNvSpPr txBox="1"/>
          <p:nvPr>
            <p:ph idx="4" type="body"/>
          </p:nvPr>
        </p:nvSpPr>
        <p:spPr>
          <a:xfrm>
            <a:off x="62977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5" type="title"/>
          </p:nvPr>
        </p:nvSpPr>
        <p:spPr>
          <a:xfrm>
            <a:off x="44412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1" name="Google Shape;121;p12"/>
          <p:cNvSpPr txBox="1"/>
          <p:nvPr>
            <p:ph idx="6" type="title"/>
          </p:nvPr>
        </p:nvSpPr>
        <p:spPr>
          <a:xfrm>
            <a:off x="3370950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2" name="Google Shape;122;p12"/>
          <p:cNvSpPr txBox="1"/>
          <p:nvPr>
            <p:ph idx="7" type="title"/>
          </p:nvPr>
        </p:nvSpPr>
        <p:spPr>
          <a:xfrm>
            <a:off x="629777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6">
  <p:cSld name="BLANK_1_1_1_1_1_1_1_1_1_1_1_2_1_2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5" name="Google Shape;125;p13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idx="2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13"/>
          <p:cNvSpPr txBox="1"/>
          <p:nvPr>
            <p:ph idx="3" type="title"/>
          </p:nvPr>
        </p:nvSpPr>
        <p:spPr>
          <a:xfrm>
            <a:off x="3622350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28" name="Google Shape;128;p13"/>
          <p:cNvSpPr txBox="1"/>
          <p:nvPr>
            <p:ph idx="4" type="subTitle"/>
          </p:nvPr>
        </p:nvSpPr>
        <p:spPr>
          <a:xfrm>
            <a:off x="3729900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13"/>
          <p:cNvSpPr txBox="1"/>
          <p:nvPr>
            <p:ph idx="5" type="title"/>
          </p:nvPr>
        </p:nvSpPr>
        <p:spPr>
          <a:xfrm>
            <a:off x="574363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30" name="Google Shape;130;p13"/>
          <p:cNvSpPr txBox="1"/>
          <p:nvPr>
            <p:ph idx="6" type="subTitle"/>
          </p:nvPr>
        </p:nvSpPr>
        <p:spPr>
          <a:xfrm>
            <a:off x="681913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7" type="title"/>
          </p:nvPr>
        </p:nvSpPr>
        <p:spPr>
          <a:xfrm>
            <a:off x="6670325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32" name="Google Shape;132;p13"/>
          <p:cNvSpPr txBox="1"/>
          <p:nvPr>
            <p:ph idx="8" type="subTitle"/>
          </p:nvPr>
        </p:nvSpPr>
        <p:spPr>
          <a:xfrm>
            <a:off x="6777875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7">
  <p:cSld name="BLANK_1_1_1_1_1_1_1_1_1_1_1_2_1_2_2_1">
    <p:bg>
      <p:bgPr>
        <a:solidFill>
          <a:schemeClr val="dk2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4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36" name="Google Shape;136;p14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37" name="Google Shape;137;p14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14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14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4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4"/>
          <p:cNvSpPr txBox="1"/>
          <p:nvPr>
            <p:ph idx="2" type="title"/>
          </p:nvPr>
        </p:nvSpPr>
        <p:spPr>
          <a:xfrm>
            <a:off x="3622350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2" name="Google Shape;142;p14"/>
          <p:cNvSpPr txBox="1"/>
          <p:nvPr>
            <p:ph idx="3" type="subTitle"/>
          </p:nvPr>
        </p:nvSpPr>
        <p:spPr>
          <a:xfrm>
            <a:off x="3729900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3" name="Google Shape;143;p14"/>
          <p:cNvSpPr txBox="1"/>
          <p:nvPr>
            <p:ph idx="4" type="title"/>
          </p:nvPr>
        </p:nvSpPr>
        <p:spPr>
          <a:xfrm>
            <a:off x="574363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4" name="Google Shape;144;p14"/>
          <p:cNvSpPr txBox="1"/>
          <p:nvPr>
            <p:ph idx="5" type="subTitle"/>
          </p:nvPr>
        </p:nvSpPr>
        <p:spPr>
          <a:xfrm>
            <a:off x="681913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6" type="title"/>
          </p:nvPr>
        </p:nvSpPr>
        <p:spPr>
          <a:xfrm>
            <a:off x="6670325" y="3410283"/>
            <a:ext cx="1899300" cy="7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6" name="Google Shape;146;p14"/>
          <p:cNvSpPr txBox="1"/>
          <p:nvPr>
            <p:ph idx="7" type="subTitle"/>
          </p:nvPr>
        </p:nvSpPr>
        <p:spPr>
          <a:xfrm>
            <a:off x="6777875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8">
  <p:cSld name="BLANK_1_1_1_1_1_1_1_1_1_1_1_2_1_5"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5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51" name="Google Shape;151;p15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5" name="Google Shape;155;p15"/>
          <p:cNvCxnSpPr>
            <a:stCxn id="154" idx="7"/>
            <a:endCxn id="151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5"/>
          <p:cNvCxnSpPr>
            <a:stCxn id="154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5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" name="Google Shape;158;p15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59" name="Google Shape;159;p15"/>
          <p:cNvSpPr txBox="1"/>
          <p:nvPr>
            <p:ph idx="2" type="title"/>
          </p:nvPr>
        </p:nvSpPr>
        <p:spPr>
          <a:xfrm>
            <a:off x="112425" y="35229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0" name="Google Shape;160;p15"/>
          <p:cNvSpPr txBox="1"/>
          <p:nvPr>
            <p:ph idx="3" type="subTitle"/>
          </p:nvPr>
        </p:nvSpPr>
        <p:spPr>
          <a:xfrm>
            <a:off x="459075" y="4178725"/>
            <a:ext cx="12060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15"/>
          <p:cNvSpPr txBox="1"/>
          <p:nvPr>
            <p:ph idx="4" type="title"/>
          </p:nvPr>
        </p:nvSpPr>
        <p:spPr>
          <a:xfrm>
            <a:off x="4718600" y="35229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2" name="Google Shape;162;p15"/>
          <p:cNvSpPr txBox="1"/>
          <p:nvPr>
            <p:ph idx="5" type="subTitle"/>
          </p:nvPr>
        </p:nvSpPr>
        <p:spPr>
          <a:xfrm>
            <a:off x="5065250" y="4178725"/>
            <a:ext cx="12060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15"/>
          <p:cNvSpPr txBox="1"/>
          <p:nvPr>
            <p:ph idx="6" type="body"/>
          </p:nvPr>
        </p:nvSpPr>
        <p:spPr>
          <a:xfrm>
            <a:off x="6880375" y="3231050"/>
            <a:ext cx="20307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64" name="Google Shape;164;p15"/>
          <p:cNvSpPr txBox="1"/>
          <p:nvPr>
            <p:ph idx="7" type="subTitle"/>
          </p:nvPr>
        </p:nvSpPr>
        <p:spPr>
          <a:xfrm>
            <a:off x="6880375" y="2984750"/>
            <a:ext cx="2030700" cy="2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" name="Google Shape;165;p15"/>
          <p:cNvSpPr txBox="1"/>
          <p:nvPr>
            <p:ph idx="8" type="subTitle"/>
          </p:nvPr>
        </p:nvSpPr>
        <p:spPr>
          <a:xfrm>
            <a:off x="2274000" y="2984750"/>
            <a:ext cx="2030700" cy="2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6" name="Google Shape;166;p15"/>
          <p:cNvSpPr txBox="1"/>
          <p:nvPr>
            <p:ph idx="9" type="body"/>
          </p:nvPr>
        </p:nvSpPr>
        <p:spPr>
          <a:xfrm>
            <a:off x="2274000" y="3231050"/>
            <a:ext cx="20307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9">
  <p:cSld name="BLANK_1_1_1_1_1_1_1_1_1_1_1_2_1_6"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6"/>
          <p:cNvSpPr txBox="1"/>
          <p:nvPr>
            <p:ph idx="1" type="body"/>
          </p:nvPr>
        </p:nvSpPr>
        <p:spPr>
          <a:xfrm>
            <a:off x="422609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0" name="Google Shape;170;p16"/>
          <p:cNvSpPr txBox="1"/>
          <p:nvPr>
            <p:ph idx="2" type="body"/>
          </p:nvPr>
        </p:nvSpPr>
        <p:spPr>
          <a:xfrm>
            <a:off x="2614838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1" name="Google Shape;171;p16"/>
          <p:cNvSpPr txBox="1"/>
          <p:nvPr>
            <p:ph idx="3" type="body"/>
          </p:nvPr>
        </p:nvSpPr>
        <p:spPr>
          <a:xfrm>
            <a:off x="4785550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idx="4" type="body"/>
          </p:nvPr>
        </p:nvSpPr>
        <p:spPr>
          <a:xfrm>
            <a:off x="6956263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3" name="Google Shape;173;p16"/>
          <p:cNvSpPr txBox="1"/>
          <p:nvPr>
            <p:ph type="title"/>
          </p:nvPr>
        </p:nvSpPr>
        <p:spPr>
          <a:xfrm>
            <a:off x="422609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4" name="Google Shape;174;p16"/>
          <p:cNvSpPr txBox="1"/>
          <p:nvPr>
            <p:ph idx="5" type="title"/>
          </p:nvPr>
        </p:nvSpPr>
        <p:spPr>
          <a:xfrm>
            <a:off x="2614838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5" name="Google Shape;175;p16"/>
          <p:cNvSpPr txBox="1"/>
          <p:nvPr>
            <p:ph idx="6" type="title"/>
          </p:nvPr>
        </p:nvSpPr>
        <p:spPr>
          <a:xfrm>
            <a:off x="4785550" y="3094675"/>
            <a:ext cx="1728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6" name="Google Shape;176;p16"/>
          <p:cNvSpPr txBox="1"/>
          <p:nvPr>
            <p:ph idx="7" type="title"/>
          </p:nvPr>
        </p:nvSpPr>
        <p:spPr>
          <a:xfrm>
            <a:off x="6956263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7" name="Google Shape;177;p16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"/>
          <p:cNvSpPr txBox="1"/>
          <p:nvPr>
            <p:ph idx="8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9" name="Google Shape;179;p16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3" name="Google Shape;183;p16"/>
          <p:cNvCxnSpPr>
            <a:stCxn id="182" idx="7"/>
            <a:endCxn id="179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6"/>
          <p:cNvCxnSpPr>
            <a:stCxn id="182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16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16"/>
          <p:cNvSpPr txBox="1"/>
          <p:nvPr>
            <p:ph idx="9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4 content display">
  <p:cSld name="BLANK_1_1_1_1_1_1_1_1_1_1_1_2_1_2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cxnSp>
        <p:nvCxnSpPr>
          <p:cNvPr id="189" name="Google Shape;189;p17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17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1" name="Google Shape;191;p17"/>
          <p:cNvSpPr txBox="1"/>
          <p:nvPr>
            <p:ph idx="2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3" type="body"/>
          </p:nvPr>
        </p:nvSpPr>
        <p:spPr>
          <a:xfrm>
            <a:off x="3582350" y="3224900"/>
            <a:ext cx="36396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3" name="Google Shape;193;p17"/>
          <p:cNvSpPr txBox="1"/>
          <p:nvPr>
            <p:ph idx="4" type="subTitle"/>
          </p:nvPr>
        </p:nvSpPr>
        <p:spPr>
          <a:xfrm>
            <a:off x="3582350" y="2987900"/>
            <a:ext cx="36396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94" name="Google Shape;194;p17"/>
          <p:cNvSpPr/>
          <p:nvPr>
            <p:ph idx="5" type="pic"/>
          </p:nvPr>
        </p:nvSpPr>
        <p:spPr>
          <a:xfrm>
            <a:off x="256025" y="2987900"/>
            <a:ext cx="31764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17"/>
          <p:cNvSpPr txBox="1"/>
          <p:nvPr>
            <p:ph idx="6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with image">
  <p:cSld name="BLANK_1_1_1_1_1_1_1_1_1_1_1_2_1_2_1_1"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98" name="Google Shape;198;p18"/>
          <p:cNvSpPr/>
          <p:nvPr>
            <p:ph idx="2" type="pic"/>
          </p:nvPr>
        </p:nvSpPr>
        <p:spPr>
          <a:xfrm>
            <a:off x="6565675" y="6375"/>
            <a:ext cx="25782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18"/>
          <p:cNvSpPr txBox="1"/>
          <p:nvPr>
            <p:ph idx="1" type="body"/>
          </p:nvPr>
        </p:nvSpPr>
        <p:spPr>
          <a:xfrm>
            <a:off x="256600" y="167290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0" name="Google Shape;200;p18"/>
          <p:cNvSpPr txBox="1"/>
          <p:nvPr>
            <p:ph idx="3" type="title"/>
          </p:nvPr>
        </p:nvSpPr>
        <p:spPr>
          <a:xfrm>
            <a:off x="256600" y="138382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1" name="Google Shape;201;p18"/>
          <p:cNvSpPr txBox="1"/>
          <p:nvPr>
            <p:ph idx="4" type="body"/>
          </p:nvPr>
        </p:nvSpPr>
        <p:spPr>
          <a:xfrm>
            <a:off x="256600" y="3630275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5" type="title"/>
          </p:nvPr>
        </p:nvSpPr>
        <p:spPr>
          <a:xfrm>
            <a:off x="256600" y="3341200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6" type="body"/>
          </p:nvPr>
        </p:nvSpPr>
        <p:spPr>
          <a:xfrm>
            <a:off x="2582375" y="167290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4" name="Google Shape;204;p18"/>
          <p:cNvSpPr txBox="1"/>
          <p:nvPr>
            <p:ph idx="7" type="title"/>
          </p:nvPr>
        </p:nvSpPr>
        <p:spPr>
          <a:xfrm>
            <a:off x="2582375" y="138382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BLANK_1_1_1_1_1_1_1_1_1_1_1_2_1_2_1_1_1">
    <p:bg>
      <p:bgPr>
        <a:solidFill>
          <a:schemeClr val="dk2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07" name="Google Shape;207;p19"/>
          <p:cNvSpPr/>
          <p:nvPr/>
        </p:nvSpPr>
        <p:spPr>
          <a:xfrm flipH="1" rot="10800000">
            <a:off x="5434850" y="1434600"/>
            <a:ext cx="3709200" cy="3708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19"/>
          <p:cNvSpPr txBox="1"/>
          <p:nvPr>
            <p:ph idx="1" type="body"/>
          </p:nvPr>
        </p:nvSpPr>
        <p:spPr>
          <a:xfrm>
            <a:off x="566475" y="1548175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9" name="Google Shape;209;p19"/>
          <p:cNvSpPr txBox="1"/>
          <p:nvPr>
            <p:ph idx="2" type="title"/>
          </p:nvPr>
        </p:nvSpPr>
        <p:spPr>
          <a:xfrm>
            <a:off x="566475" y="1226825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0" name="Google Shape;210;p19"/>
          <p:cNvSpPr txBox="1"/>
          <p:nvPr>
            <p:ph idx="3" type="body"/>
          </p:nvPr>
        </p:nvSpPr>
        <p:spPr>
          <a:xfrm>
            <a:off x="4937950" y="1548175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1" name="Google Shape;211;p19"/>
          <p:cNvSpPr txBox="1"/>
          <p:nvPr>
            <p:ph idx="4" type="title"/>
          </p:nvPr>
        </p:nvSpPr>
        <p:spPr>
          <a:xfrm>
            <a:off x="4937950" y="1226825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2" name="Google Shape;212;p19"/>
          <p:cNvSpPr txBox="1"/>
          <p:nvPr>
            <p:ph idx="5" type="body"/>
          </p:nvPr>
        </p:nvSpPr>
        <p:spPr>
          <a:xfrm>
            <a:off x="4937925" y="3564300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3" name="Google Shape;213;p19"/>
          <p:cNvSpPr txBox="1"/>
          <p:nvPr>
            <p:ph idx="6" type="title"/>
          </p:nvPr>
        </p:nvSpPr>
        <p:spPr>
          <a:xfrm>
            <a:off x="4937925" y="3242950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4" name="Google Shape;214;p19"/>
          <p:cNvSpPr txBox="1"/>
          <p:nvPr>
            <p:ph idx="7" type="body"/>
          </p:nvPr>
        </p:nvSpPr>
        <p:spPr>
          <a:xfrm>
            <a:off x="566500" y="3564300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5" name="Google Shape;215;p19"/>
          <p:cNvSpPr txBox="1"/>
          <p:nvPr>
            <p:ph idx="8" type="title"/>
          </p:nvPr>
        </p:nvSpPr>
        <p:spPr>
          <a:xfrm>
            <a:off x="566500" y="3242950"/>
            <a:ext cx="36396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6" name="Google Shape;216;p19"/>
          <p:cNvSpPr txBox="1"/>
          <p:nvPr>
            <p:ph idx="9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1">
  <p:cSld name="BLANK_1_1_1_1_1_1_1_1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/>
          <p:nvPr/>
        </p:nvSpPr>
        <p:spPr>
          <a:xfrm flipH="1" rot="10800000">
            <a:off x="6711875" y="2691600"/>
            <a:ext cx="2451900" cy="2451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0"/>
          <p:cNvSpPr txBox="1"/>
          <p:nvPr>
            <p:ph idx="1" type="subTitle"/>
          </p:nvPr>
        </p:nvSpPr>
        <p:spPr>
          <a:xfrm>
            <a:off x="4994475" y="10935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0" name="Google Shape;220;p20"/>
          <p:cNvSpPr txBox="1"/>
          <p:nvPr>
            <p:ph idx="2" type="subTitle"/>
          </p:nvPr>
        </p:nvSpPr>
        <p:spPr>
          <a:xfrm>
            <a:off x="4994475" y="17213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1" name="Google Shape;221;p20"/>
          <p:cNvSpPr txBox="1"/>
          <p:nvPr>
            <p:ph idx="3" type="subTitle"/>
          </p:nvPr>
        </p:nvSpPr>
        <p:spPr>
          <a:xfrm>
            <a:off x="4994475" y="234925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2" name="Google Shape;222;p20"/>
          <p:cNvSpPr txBox="1"/>
          <p:nvPr>
            <p:ph idx="4" type="subTitle"/>
          </p:nvPr>
        </p:nvSpPr>
        <p:spPr>
          <a:xfrm>
            <a:off x="4994475" y="297712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3" name="Google Shape;223;p20"/>
          <p:cNvSpPr txBox="1"/>
          <p:nvPr>
            <p:ph idx="5" type="subTitle"/>
          </p:nvPr>
        </p:nvSpPr>
        <p:spPr>
          <a:xfrm>
            <a:off x="4994475" y="36050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4" name="Google Shape;224;p20"/>
          <p:cNvSpPr txBox="1"/>
          <p:nvPr>
            <p:ph idx="6" type="subTitle"/>
          </p:nvPr>
        </p:nvSpPr>
        <p:spPr>
          <a:xfrm>
            <a:off x="4994475" y="42328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5" name="Google Shape;225;p20"/>
          <p:cNvSpPr/>
          <p:nvPr>
            <p:ph idx="7" type="pic"/>
          </p:nvPr>
        </p:nvSpPr>
        <p:spPr>
          <a:xfrm>
            <a:off x="50" y="1278300"/>
            <a:ext cx="4285500" cy="38652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20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27" name="Google Shape;227;p20"/>
          <p:cNvSpPr txBox="1"/>
          <p:nvPr>
            <p:ph idx="8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8" name="Google Shape;228;p20"/>
          <p:cNvSpPr txBox="1"/>
          <p:nvPr>
            <p:ph idx="9" type="subTitle"/>
          </p:nvPr>
        </p:nvSpPr>
        <p:spPr>
          <a:xfrm>
            <a:off x="5343675" y="10935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29" name="Google Shape;229;p20"/>
          <p:cNvSpPr txBox="1"/>
          <p:nvPr>
            <p:ph idx="13" type="subTitle"/>
          </p:nvPr>
        </p:nvSpPr>
        <p:spPr>
          <a:xfrm>
            <a:off x="5343675" y="17213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0" name="Google Shape;230;p20"/>
          <p:cNvSpPr txBox="1"/>
          <p:nvPr>
            <p:ph idx="14" type="subTitle"/>
          </p:nvPr>
        </p:nvSpPr>
        <p:spPr>
          <a:xfrm>
            <a:off x="5343675" y="234925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1" name="Google Shape;231;p20"/>
          <p:cNvSpPr txBox="1"/>
          <p:nvPr>
            <p:ph idx="15" type="subTitle"/>
          </p:nvPr>
        </p:nvSpPr>
        <p:spPr>
          <a:xfrm>
            <a:off x="5343675" y="297712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2" name="Google Shape;232;p20"/>
          <p:cNvSpPr txBox="1"/>
          <p:nvPr>
            <p:ph idx="16" type="subTitle"/>
          </p:nvPr>
        </p:nvSpPr>
        <p:spPr>
          <a:xfrm>
            <a:off x="5343675" y="36050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3" name="Google Shape;233;p20"/>
          <p:cNvSpPr txBox="1"/>
          <p:nvPr>
            <p:ph idx="17" type="subTitle"/>
          </p:nvPr>
        </p:nvSpPr>
        <p:spPr>
          <a:xfrm>
            <a:off x="5343675" y="42328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alt">
  <p:cSld name="BLANK_1_1_1_1_1_1_1_1_1_1_1_1_1_1_1_1_1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"/>
          <p:cNvSpPr txBox="1"/>
          <p:nvPr>
            <p:ph idx="1" type="body"/>
          </p:nvPr>
        </p:nvSpPr>
        <p:spPr>
          <a:xfrm>
            <a:off x="256025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6" name="Google Shape;236;p21"/>
          <p:cNvSpPr txBox="1"/>
          <p:nvPr>
            <p:ph idx="2" type="body"/>
          </p:nvPr>
        </p:nvSpPr>
        <p:spPr>
          <a:xfrm>
            <a:off x="3241424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7" name="Google Shape;237;p21"/>
          <p:cNvSpPr txBox="1"/>
          <p:nvPr>
            <p:ph idx="3" type="body"/>
          </p:nvPr>
        </p:nvSpPr>
        <p:spPr>
          <a:xfrm>
            <a:off x="6226798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8" name="Google Shape;238;p21"/>
          <p:cNvSpPr/>
          <p:nvPr>
            <p:ph idx="4" type="pic"/>
          </p:nvPr>
        </p:nvSpPr>
        <p:spPr>
          <a:xfrm>
            <a:off x="256025" y="1597425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21"/>
          <p:cNvSpPr/>
          <p:nvPr>
            <p:ph idx="5" type="pic"/>
          </p:nvPr>
        </p:nvSpPr>
        <p:spPr>
          <a:xfrm>
            <a:off x="3241425" y="1597425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"/>
          <p:cNvSpPr/>
          <p:nvPr>
            <p:ph idx="6" type="pic"/>
          </p:nvPr>
        </p:nvSpPr>
        <p:spPr>
          <a:xfrm>
            <a:off x="6226825" y="1588650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42" name="Google Shape;242;p21"/>
          <p:cNvSpPr txBox="1"/>
          <p:nvPr>
            <p:ph idx="7" type="subTitle"/>
          </p:nvPr>
        </p:nvSpPr>
        <p:spPr>
          <a:xfrm>
            <a:off x="2560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3" name="Google Shape;243;p21"/>
          <p:cNvSpPr txBox="1"/>
          <p:nvPr>
            <p:ph idx="8" type="subTitle"/>
          </p:nvPr>
        </p:nvSpPr>
        <p:spPr>
          <a:xfrm>
            <a:off x="32413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4" name="Google Shape;244;p21"/>
          <p:cNvSpPr txBox="1"/>
          <p:nvPr>
            <p:ph idx="9" type="subTitle"/>
          </p:nvPr>
        </p:nvSpPr>
        <p:spPr>
          <a:xfrm>
            <a:off x="62266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21"/>
          <p:cNvSpPr txBox="1"/>
          <p:nvPr>
            <p:ph idx="1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toryboards">
  <p:cSld name="BLANK_1_1_1_1_1_1_1_1_1_1_1_1_1_1_1_1_1_1_1_2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"/>
          <p:cNvSpPr/>
          <p:nvPr>
            <p:ph idx="2" type="pic"/>
          </p:nvPr>
        </p:nvSpPr>
        <p:spPr>
          <a:xfrm>
            <a:off x="27250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2"/>
          <p:cNvSpPr/>
          <p:nvPr>
            <p:ph idx="3" type="pic"/>
          </p:nvPr>
        </p:nvSpPr>
        <p:spPr>
          <a:xfrm>
            <a:off x="71159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2"/>
          <p:cNvSpPr/>
          <p:nvPr>
            <p:ph idx="4" type="pic"/>
          </p:nvPr>
        </p:nvSpPr>
        <p:spPr>
          <a:xfrm>
            <a:off x="49204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0" name="Google Shape;250;p22"/>
          <p:cNvSpPr/>
          <p:nvPr>
            <p:ph idx="5" type="pic"/>
          </p:nvPr>
        </p:nvSpPr>
        <p:spPr>
          <a:xfrm>
            <a:off x="5295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1" name="Google Shape;251;p22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2" name="Google Shape;252;p22"/>
          <p:cNvSpPr txBox="1"/>
          <p:nvPr>
            <p:ph idx="6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53" name="Google Shape;253;p22"/>
          <p:cNvSpPr txBox="1"/>
          <p:nvPr>
            <p:ph idx="7" type="title"/>
          </p:nvPr>
        </p:nvSpPr>
        <p:spPr>
          <a:xfrm>
            <a:off x="5295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4" name="Google Shape;254;p22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5" name="Google Shape;255;p22"/>
          <p:cNvSpPr txBox="1"/>
          <p:nvPr>
            <p:ph idx="9" type="title"/>
          </p:nvPr>
        </p:nvSpPr>
        <p:spPr>
          <a:xfrm>
            <a:off x="27250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6" name="Google Shape;256;p22"/>
          <p:cNvSpPr txBox="1"/>
          <p:nvPr>
            <p:ph idx="13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7" name="Google Shape;257;p22"/>
          <p:cNvSpPr txBox="1"/>
          <p:nvPr>
            <p:ph idx="14" type="title"/>
          </p:nvPr>
        </p:nvSpPr>
        <p:spPr>
          <a:xfrm>
            <a:off x="49204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8" name="Google Shape;258;p22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9" name="Google Shape;259;p22"/>
          <p:cNvSpPr txBox="1"/>
          <p:nvPr>
            <p:ph idx="16" type="title"/>
          </p:nvPr>
        </p:nvSpPr>
        <p:spPr>
          <a:xfrm>
            <a:off x="71159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0" name="Google Shape;260;p2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toryboards - Alt 1">
  <p:cSld name="BLANK_1_1_1_1_1_1_1_1_1_1_1_1_1_1_1_1_1_1_1_2_1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/>
          <p:nvPr>
            <p:ph idx="2" type="pic"/>
          </p:nvPr>
        </p:nvSpPr>
        <p:spPr>
          <a:xfrm>
            <a:off x="27250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3"/>
          <p:cNvSpPr/>
          <p:nvPr>
            <p:ph idx="3" type="pic"/>
          </p:nvPr>
        </p:nvSpPr>
        <p:spPr>
          <a:xfrm>
            <a:off x="71159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3"/>
          <p:cNvSpPr/>
          <p:nvPr>
            <p:ph idx="4" type="pic"/>
          </p:nvPr>
        </p:nvSpPr>
        <p:spPr>
          <a:xfrm>
            <a:off x="49204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5" name="Google Shape;265;p23"/>
          <p:cNvSpPr/>
          <p:nvPr>
            <p:ph idx="5" type="pic"/>
          </p:nvPr>
        </p:nvSpPr>
        <p:spPr>
          <a:xfrm>
            <a:off x="5295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6" name="Google Shape;266;p23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7" name="Google Shape;267;p23"/>
          <p:cNvSpPr txBox="1"/>
          <p:nvPr>
            <p:ph idx="6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68" name="Google Shape;268;p23"/>
          <p:cNvSpPr txBox="1"/>
          <p:nvPr>
            <p:ph idx="7" type="title"/>
          </p:nvPr>
        </p:nvSpPr>
        <p:spPr>
          <a:xfrm>
            <a:off x="5295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9" name="Google Shape;269;p23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0" name="Google Shape;270;p23"/>
          <p:cNvSpPr txBox="1"/>
          <p:nvPr>
            <p:ph idx="9" type="title"/>
          </p:nvPr>
        </p:nvSpPr>
        <p:spPr>
          <a:xfrm>
            <a:off x="27250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1" name="Google Shape;271;p23"/>
          <p:cNvSpPr txBox="1"/>
          <p:nvPr>
            <p:ph idx="13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2" name="Google Shape;272;p23"/>
          <p:cNvSpPr txBox="1"/>
          <p:nvPr>
            <p:ph idx="14" type="title"/>
          </p:nvPr>
        </p:nvSpPr>
        <p:spPr>
          <a:xfrm>
            <a:off x="49204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3" name="Google Shape;273;p23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4" name="Google Shape;274;p23"/>
          <p:cNvSpPr txBox="1"/>
          <p:nvPr>
            <p:ph idx="16" type="title"/>
          </p:nvPr>
        </p:nvSpPr>
        <p:spPr>
          <a:xfrm>
            <a:off x="71159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5" name="Google Shape;275;p23"/>
          <p:cNvSpPr txBox="1"/>
          <p:nvPr>
            <p:ph idx="1" type="body"/>
          </p:nvPr>
        </p:nvSpPr>
        <p:spPr>
          <a:xfrm>
            <a:off x="2432125" y="3851275"/>
            <a:ext cx="20850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6" name="Google Shape;276;p23"/>
          <p:cNvSpPr txBox="1"/>
          <p:nvPr>
            <p:ph idx="17" type="body"/>
          </p:nvPr>
        </p:nvSpPr>
        <p:spPr>
          <a:xfrm>
            <a:off x="256025" y="3851275"/>
            <a:ext cx="20664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7" name="Google Shape;277;p23"/>
          <p:cNvSpPr txBox="1"/>
          <p:nvPr>
            <p:ph idx="18" type="body"/>
          </p:nvPr>
        </p:nvSpPr>
        <p:spPr>
          <a:xfrm>
            <a:off x="6821675" y="3851275"/>
            <a:ext cx="20664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8" name="Google Shape;278;p23"/>
          <p:cNvSpPr txBox="1"/>
          <p:nvPr>
            <p:ph idx="19" type="body"/>
          </p:nvPr>
        </p:nvSpPr>
        <p:spPr>
          <a:xfrm>
            <a:off x="4629100" y="3851275"/>
            <a:ext cx="20850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9" name="Google Shape;279;p23"/>
          <p:cNvSpPr txBox="1"/>
          <p:nvPr>
            <p:ph idx="20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BLANK_1_1_1_1_1_1_1_1_1_1_1_1_1_1_1_1_1_1_1_1_1_1">
    <p:bg>
      <p:bgPr>
        <a:solidFill>
          <a:schemeClr val="dk2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/>
          <p:nvPr/>
        </p:nvSpPr>
        <p:spPr>
          <a:xfrm>
            <a:off x="0" y="1182000"/>
            <a:ext cx="1873200" cy="30603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4"/>
          <p:cNvSpPr/>
          <p:nvPr/>
        </p:nvSpPr>
        <p:spPr>
          <a:xfrm>
            <a:off x="0" y="1182000"/>
            <a:ext cx="1873200" cy="1873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0" y="1182000"/>
            <a:ext cx="1873200" cy="6837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0" y="0"/>
            <a:ext cx="1873200" cy="1182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806250" y="1052675"/>
            <a:ext cx="260700" cy="260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0" y="4246550"/>
            <a:ext cx="9144000" cy="901200"/>
          </a:xfrm>
          <a:prstGeom prst="rect">
            <a:avLst/>
          </a:prstGeom>
          <a:gradFill>
            <a:gsLst>
              <a:gs pos="0">
                <a:schemeClr val="dk1"/>
              </a:gs>
              <a:gs pos="72000">
                <a:schemeClr val="dk2"/>
              </a:gs>
              <a:gs pos="100000">
                <a:schemeClr val="dk2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7" name="Google Shape;287;p24"/>
          <p:cNvCxnSpPr/>
          <p:nvPr/>
        </p:nvCxnSpPr>
        <p:spPr>
          <a:xfrm>
            <a:off x="0" y="424442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4"/>
          <p:cNvCxnSpPr/>
          <p:nvPr/>
        </p:nvCxnSpPr>
        <p:spPr>
          <a:xfrm>
            <a:off x="1873325" y="0"/>
            <a:ext cx="0" cy="424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24"/>
          <p:cNvSpPr txBox="1"/>
          <p:nvPr>
            <p:ph type="title"/>
          </p:nvPr>
        </p:nvSpPr>
        <p:spPr>
          <a:xfrm>
            <a:off x="2322425" y="602225"/>
            <a:ext cx="6565800" cy="6420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0" name="Google Shape;290;p24"/>
          <p:cNvSpPr txBox="1"/>
          <p:nvPr>
            <p:ph idx="2" type="title"/>
          </p:nvPr>
        </p:nvSpPr>
        <p:spPr>
          <a:xfrm>
            <a:off x="2322425" y="1389575"/>
            <a:ext cx="65658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93" name="Google Shape;293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98" name="Google Shape;29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01" name="Google Shape;301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2" name="Google Shape;302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7" name="Google Shape;307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12" name="Google Shape;312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3" name="Google Shape;313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8" name="Google Shape;318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22" name="Google Shape;322;p36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3" name="Google Shape;323;p36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4" name="Google Shape;324;p36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5" name="Google Shape;325;p36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6" name="Google Shape;326;p36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7" name="Google Shape;327;p36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30" name="Google Shape;330;p37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1" name="Google Shape;331;p37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4" name="Google Shape;334;p38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5" name="Google Shape;335;p38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6" name="Google Shape;336;p38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7" name="Google Shape;337;p38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0" name="Google Shape;340;p39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1" name="Google Shape;341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2" name="Google Shape;342;p39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3" name="Google Shape;343;p39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4" name="Google Shape;344;p39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5" name="Google Shape;345;p39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8" name="Google Shape;348;p40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9" name="Google Shape;349;p40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50" name="Google Shape;350;p40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51" name="Google Shape;351;p40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2" name="Google Shape;352;p40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3" name="Google Shape;353;p40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4" name="Google Shape;354;p40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" name="Google Shape;355;p40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58" name="Google Shape;358;p41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2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1" name="Google Shape;361;p42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42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42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4" name="Google Shape;36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65" name="Google Shape;365;p42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6" name="Google Shape;366;p42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3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9" name="Google Shape;369;p43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43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43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2" name="Google Shape;372;p43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43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4" name="Google Shape;37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75" name="Google Shape;375;p43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6" name="Google Shape;376;p43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7" name="Google Shape;377;p43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4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5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45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45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45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45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45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45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88" name="Google Shape;388;p45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45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45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45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56025" y="2647675"/>
            <a:ext cx="3639600" cy="22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6025" y="499600"/>
            <a:ext cx="53667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i="1"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564425" y="2634200"/>
            <a:ext cx="3565200" cy="15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61">
          <p15:clr>
            <a:srgbClr val="E46962"/>
          </p15:clr>
        </p15:guide>
        <p15:guide id="2" pos="5599">
          <p15:clr>
            <a:srgbClr val="E46962"/>
          </p15:clr>
        </p15:guide>
        <p15:guide id="3" orient="horz" pos="161">
          <p15:clr>
            <a:srgbClr val="E46962"/>
          </p15:clr>
        </p15:guide>
        <p15:guide id="4" orient="horz" pos="3079">
          <p15:clr>
            <a:srgbClr val="E46962"/>
          </p15:clr>
        </p15:guide>
        <p15:guide id="5" pos="1463">
          <p15:clr>
            <a:srgbClr val="E46962"/>
          </p15:clr>
        </p15:guide>
        <p15:guide id="6" pos="1532">
          <p15:clr>
            <a:srgbClr val="E46962"/>
          </p15:clr>
        </p15:guide>
        <p15:guide id="7" pos="2845">
          <p15:clr>
            <a:srgbClr val="E46962"/>
          </p15:clr>
        </p15:guide>
        <p15:guide id="8" pos="2916">
          <p15:clr>
            <a:srgbClr val="E46962"/>
          </p15:clr>
        </p15:guide>
        <p15:guide id="9" pos="4228">
          <p15:clr>
            <a:srgbClr val="E46962"/>
          </p15:clr>
        </p15:guide>
        <p15:guide id="10" pos="429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5.png"/><Relationship Id="rId5" Type="http://schemas.openxmlformats.org/officeDocument/2006/relationships/image" Target="../media/image7.jpg"/><Relationship Id="rId6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2.jpg"/><Relationship Id="rId5" Type="http://schemas.openxmlformats.org/officeDocument/2006/relationships/image" Target="../media/image8.jpg"/><Relationship Id="rId6" Type="http://schemas.openxmlformats.org/officeDocument/2006/relationships/image" Target="../media/image3.jpg"/><Relationship Id="rId7" Type="http://schemas.openxmlformats.org/officeDocument/2006/relationships/image" Target="../media/image9.jpg"/><Relationship Id="rId8" Type="http://schemas.openxmlformats.org/officeDocument/2006/relationships/image" Target="../media/image5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46"/>
          <p:cNvPicPr preferRelativeResize="0"/>
          <p:nvPr/>
        </p:nvPicPr>
        <p:blipFill rotWithShape="1">
          <a:blip r:embed="rId3">
            <a:alphaModFix/>
          </a:blip>
          <a:srcRect b="-35114" l="26475" r="23748" t="-35097"/>
          <a:stretch/>
        </p:blipFill>
        <p:spPr>
          <a:xfrm rot="-5400000">
            <a:off x="4693500" y="733267"/>
            <a:ext cx="3054300" cy="5846700"/>
          </a:xfrm>
          <a:prstGeom prst="round2Same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396" name="Google Shape;396;p46"/>
          <p:cNvSpPr txBox="1"/>
          <p:nvPr>
            <p:ph type="title"/>
          </p:nvPr>
        </p:nvSpPr>
        <p:spPr>
          <a:xfrm>
            <a:off x="256050" y="3313175"/>
            <a:ext cx="29283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/>
              <a:t>Jenny Li, Viviana Martinez, Ana Nguyen, Cecilia Wu</a:t>
            </a:r>
            <a:endParaRPr i="0"/>
          </a:p>
        </p:txBody>
      </p:sp>
      <p:sp>
        <p:nvSpPr>
          <p:cNvPr id="397" name="Google Shape;397;p46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/>
              <a:t>Empowering Learners with AI</a:t>
            </a:r>
            <a:endParaRPr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cxnSp>
        <p:nvCxnSpPr>
          <p:cNvPr id="398" name="Google Shape;398;p46"/>
          <p:cNvCxnSpPr/>
          <p:nvPr/>
        </p:nvCxnSpPr>
        <p:spPr>
          <a:xfrm>
            <a:off x="3297300" y="3618375"/>
            <a:ext cx="5846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9" name="Google Shape;399;p46"/>
          <p:cNvSpPr/>
          <p:nvPr/>
        </p:nvSpPr>
        <p:spPr>
          <a:xfrm>
            <a:off x="6093575" y="2093150"/>
            <a:ext cx="3050400" cy="30504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0" name="Google Shape;400;p46"/>
          <p:cNvSpPr/>
          <p:nvPr/>
        </p:nvSpPr>
        <p:spPr>
          <a:xfrm flipH="1">
            <a:off x="8338700" y="2810925"/>
            <a:ext cx="1614900" cy="1614900"/>
          </a:xfrm>
          <a:prstGeom prst="arc">
            <a:avLst>
              <a:gd fmla="val 16200000" name="adj1"/>
              <a:gd fmla="val 5413833" name="adj2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7"/>
          <p:cNvSpPr txBox="1"/>
          <p:nvPr>
            <p:ph idx="1" type="subTitle"/>
          </p:nvPr>
        </p:nvSpPr>
        <p:spPr>
          <a:xfrm>
            <a:off x="485275" y="102172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01</a:t>
            </a:r>
            <a:endParaRPr sz="2300"/>
          </a:p>
        </p:txBody>
      </p:sp>
      <p:sp>
        <p:nvSpPr>
          <p:cNvPr id="406" name="Google Shape;406;p47"/>
          <p:cNvSpPr txBox="1"/>
          <p:nvPr>
            <p:ph idx="2" type="subTitle"/>
          </p:nvPr>
        </p:nvSpPr>
        <p:spPr>
          <a:xfrm>
            <a:off x="485275" y="16496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02</a:t>
            </a:r>
            <a:endParaRPr sz="2300"/>
          </a:p>
        </p:txBody>
      </p:sp>
      <p:sp>
        <p:nvSpPr>
          <p:cNvPr id="407" name="Google Shape;407;p47"/>
          <p:cNvSpPr txBox="1"/>
          <p:nvPr>
            <p:ph idx="3" type="subTitle"/>
          </p:nvPr>
        </p:nvSpPr>
        <p:spPr>
          <a:xfrm>
            <a:off x="485275" y="22774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03</a:t>
            </a:r>
            <a:endParaRPr sz="2300"/>
          </a:p>
        </p:txBody>
      </p:sp>
      <p:sp>
        <p:nvSpPr>
          <p:cNvPr id="408" name="Google Shape;408;p47"/>
          <p:cNvSpPr txBox="1"/>
          <p:nvPr>
            <p:ph idx="4" type="subTitle"/>
          </p:nvPr>
        </p:nvSpPr>
        <p:spPr>
          <a:xfrm>
            <a:off x="485275" y="290535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04</a:t>
            </a:r>
            <a:endParaRPr sz="2300"/>
          </a:p>
        </p:txBody>
      </p:sp>
      <p:sp>
        <p:nvSpPr>
          <p:cNvPr id="409" name="Google Shape;409;p47"/>
          <p:cNvSpPr txBox="1"/>
          <p:nvPr>
            <p:ph idx="5" type="subTitle"/>
          </p:nvPr>
        </p:nvSpPr>
        <p:spPr>
          <a:xfrm>
            <a:off x="485275" y="353322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05</a:t>
            </a:r>
            <a:endParaRPr sz="2300"/>
          </a:p>
        </p:txBody>
      </p:sp>
      <p:sp>
        <p:nvSpPr>
          <p:cNvPr id="410" name="Google Shape;410;p47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411" name="Google Shape;411;p47"/>
          <p:cNvSpPr txBox="1"/>
          <p:nvPr>
            <p:ph idx="9" type="subTitle"/>
          </p:nvPr>
        </p:nvSpPr>
        <p:spPr>
          <a:xfrm>
            <a:off x="915550" y="102172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Intro</a:t>
            </a:r>
            <a:endParaRPr sz="2100"/>
          </a:p>
        </p:txBody>
      </p:sp>
      <p:sp>
        <p:nvSpPr>
          <p:cNvPr id="412" name="Google Shape;412;p47"/>
          <p:cNvSpPr txBox="1"/>
          <p:nvPr>
            <p:ph idx="13" type="subTitle"/>
          </p:nvPr>
        </p:nvSpPr>
        <p:spPr>
          <a:xfrm>
            <a:off x="915550" y="16496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Needfinding</a:t>
            </a:r>
            <a:endParaRPr sz="2100"/>
          </a:p>
        </p:txBody>
      </p:sp>
      <p:sp>
        <p:nvSpPr>
          <p:cNvPr id="413" name="Google Shape;413;p47"/>
          <p:cNvSpPr txBox="1"/>
          <p:nvPr>
            <p:ph idx="14" type="subTitle"/>
          </p:nvPr>
        </p:nvSpPr>
        <p:spPr>
          <a:xfrm>
            <a:off x="915550" y="22774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Interview Results</a:t>
            </a:r>
            <a:endParaRPr sz="2100"/>
          </a:p>
        </p:txBody>
      </p:sp>
      <p:sp>
        <p:nvSpPr>
          <p:cNvPr id="414" name="Google Shape;414;p47"/>
          <p:cNvSpPr txBox="1"/>
          <p:nvPr>
            <p:ph idx="15" type="subTitle"/>
          </p:nvPr>
        </p:nvSpPr>
        <p:spPr>
          <a:xfrm>
            <a:off x="915550" y="290535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Analysis</a:t>
            </a:r>
            <a:endParaRPr sz="2100"/>
          </a:p>
        </p:txBody>
      </p:sp>
      <p:sp>
        <p:nvSpPr>
          <p:cNvPr id="415" name="Google Shape;415;p47"/>
          <p:cNvSpPr txBox="1"/>
          <p:nvPr>
            <p:ph idx="16" type="subTitle"/>
          </p:nvPr>
        </p:nvSpPr>
        <p:spPr>
          <a:xfrm>
            <a:off x="915550" y="353322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Summary</a:t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48"/>
          <p:cNvPicPr preferRelativeResize="0"/>
          <p:nvPr/>
        </p:nvPicPr>
        <p:blipFill rotWithShape="1">
          <a:blip r:embed="rId3">
            <a:alphaModFix/>
          </a:blip>
          <a:srcRect b="0" l="268" r="258" t="0"/>
          <a:stretch/>
        </p:blipFill>
        <p:spPr>
          <a:xfrm>
            <a:off x="4920513" y="1591127"/>
            <a:ext cx="1498500" cy="150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21" name="Google Shape;421;p48" title="headshot.png"/>
          <p:cNvPicPr preferRelativeResize="0"/>
          <p:nvPr/>
        </p:nvPicPr>
        <p:blipFill rotWithShape="1">
          <a:blip r:embed="rId4">
            <a:alphaModFix/>
          </a:blip>
          <a:srcRect b="8291" l="0" r="0" t="8291"/>
          <a:stretch/>
        </p:blipFill>
        <p:spPr>
          <a:xfrm>
            <a:off x="529538" y="1591127"/>
            <a:ext cx="1498500" cy="1494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22" name="Google Shape;422;p48" title="DSCF1091.JPG"/>
          <p:cNvPicPr preferRelativeResize="0"/>
          <p:nvPr/>
        </p:nvPicPr>
        <p:blipFill rotWithShape="1">
          <a:blip r:embed="rId5">
            <a:alphaModFix/>
          </a:blip>
          <a:srcRect b="17554" l="31328" r="19567" t="49639"/>
          <a:stretch/>
        </p:blipFill>
        <p:spPr>
          <a:xfrm>
            <a:off x="2725063" y="1591125"/>
            <a:ext cx="1498500" cy="15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8" title="2025_Headshot.jpeg"/>
          <p:cNvPicPr preferRelativeResize="0"/>
          <p:nvPr/>
        </p:nvPicPr>
        <p:blipFill rotWithShape="1">
          <a:blip r:embed="rId6">
            <a:alphaModFix/>
          </a:blip>
          <a:srcRect b="12882" l="14447" r="14454" t="33664"/>
          <a:stretch/>
        </p:blipFill>
        <p:spPr>
          <a:xfrm>
            <a:off x="7115963" y="1591125"/>
            <a:ext cx="1498500" cy="15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8"/>
          <p:cNvSpPr txBox="1"/>
          <p:nvPr>
            <p:ph idx="6"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425" name="Google Shape;425;p48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Jenny Li</a:t>
            </a:r>
            <a:endParaRPr/>
          </a:p>
        </p:txBody>
      </p:sp>
      <p:sp>
        <p:nvSpPr>
          <p:cNvPr id="426" name="Google Shape;426;p48"/>
          <p:cNvSpPr txBox="1"/>
          <p:nvPr>
            <p:ph idx="7" type="title"/>
          </p:nvPr>
        </p:nvSpPr>
        <p:spPr>
          <a:xfrm>
            <a:off x="52957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Guangzhou, China</a:t>
            </a:r>
            <a:endParaRPr/>
          </a:p>
        </p:txBody>
      </p:sp>
      <p:sp>
        <p:nvSpPr>
          <p:cNvPr id="427" name="Google Shape;427;p48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Cecilia Wu</a:t>
            </a:r>
            <a:endParaRPr/>
          </a:p>
        </p:txBody>
      </p:sp>
      <p:sp>
        <p:nvSpPr>
          <p:cNvPr id="428" name="Google Shape;428;p48"/>
          <p:cNvSpPr txBox="1"/>
          <p:nvPr>
            <p:ph idx="9" type="title"/>
          </p:nvPr>
        </p:nvSpPr>
        <p:spPr>
          <a:xfrm>
            <a:off x="272502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Portland, Oregon</a:t>
            </a:r>
            <a:endParaRPr/>
          </a:p>
        </p:txBody>
      </p:sp>
      <p:sp>
        <p:nvSpPr>
          <p:cNvPr id="429" name="Google Shape;429;p48"/>
          <p:cNvSpPr txBox="1"/>
          <p:nvPr>
            <p:ph idx="14" type="title"/>
          </p:nvPr>
        </p:nvSpPr>
        <p:spPr>
          <a:xfrm>
            <a:off x="492047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Torrance, CA</a:t>
            </a:r>
            <a:endParaRPr/>
          </a:p>
        </p:txBody>
      </p:sp>
      <p:sp>
        <p:nvSpPr>
          <p:cNvPr id="430" name="Google Shape;430;p48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Viviana Martinez</a:t>
            </a:r>
            <a:endParaRPr/>
          </a:p>
        </p:txBody>
      </p:sp>
      <p:sp>
        <p:nvSpPr>
          <p:cNvPr id="431" name="Google Shape;431;p48"/>
          <p:cNvSpPr txBox="1"/>
          <p:nvPr>
            <p:ph idx="16" type="title"/>
          </p:nvPr>
        </p:nvSpPr>
        <p:spPr>
          <a:xfrm>
            <a:off x="711592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Laredo, TX</a:t>
            </a:r>
            <a:endParaRPr/>
          </a:p>
        </p:txBody>
      </p:sp>
      <p:cxnSp>
        <p:nvCxnSpPr>
          <p:cNvPr id="432" name="Google Shape;432;p48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3" name="Google Shape;433;p48"/>
          <p:cNvSpPr txBox="1"/>
          <p:nvPr>
            <p:ph idx="8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Nguyen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49"/>
          <p:cNvGrpSpPr/>
          <p:nvPr/>
        </p:nvGrpSpPr>
        <p:grpSpPr>
          <a:xfrm>
            <a:off x="0" y="2984650"/>
            <a:ext cx="3048000" cy="2158800"/>
            <a:chOff x="3048000" y="2984650"/>
            <a:chExt cx="3048000" cy="2158800"/>
          </a:xfrm>
        </p:grpSpPr>
        <p:sp>
          <p:nvSpPr>
            <p:cNvPr id="439" name="Google Shape;439;p49"/>
            <p:cNvSpPr/>
            <p:nvPr/>
          </p:nvSpPr>
          <p:spPr>
            <a:xfrm flipH="1">
              <a:off x="3048000" y="2984650"/>
              <a:ext cx="3048000" cy="21588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40" name="Google Shape;440;p49"/>
            <p:cNvSpPr/>
            <p:nvPr/>
          </p:nvSpPr>
          <p:spPr>
            <a:xfrm rot="5400000">
              <a:off x="3048000" y="2984750"/>
              <a:ext cx="184500" cy="184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41" name="Google Shape;441;p49"/>
          <p:cNvGrpSpPr/>
          <p:nvPr/>
        </p:nvGrpSpPr>
        <p:grpSpPr>
          <a:xfrm>
            <a:off x="3048000" y="2984650"/>
            <a:ext cx="3048000" cy="2158800"/>
            <a:chOff x="6095975" y="2984650"/>
            <a:chExt cx="3048000" cy="2158800"/>
          </a:xfrm>
        </p:grpSpPr>
        <p:sp>
          <p:nvSpPr>
            <p:cNvPr id="442" name="Google Shape;442;p49"/>
            <p:cNvSpPr/>
            <p:nvPr/>
          </p:nvSpPr>
          <p:spPr>
            <a:xfrm flipH="1">
              <a:off x="6095975" y="2984650"/>
              <a:ext cx="3048000" cy="21588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43" name="Google Shape;443;p49"/>
            <p:cNvSpPr/>
            <p:nvPr/>
          </p:nvSpPr>
          <p:spPr>
            <a:xfrm rot="5400000">
              <a:off x="6096000" y="2984750"/>
              <a:ext cx="184500" cy="1845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44" name="Google Shape;444;p49"/>
          <p:cNvGrpSpPr/>
          <p:nvPr/>
        </p:nvGrpSpPr>
        <p:grpSpPr>
          <a:xfrm>
            <a:off x="6096000" y="2984650"/>
            <a:ext cx="3048000" cy="2158800"/>
            <a:chOff x="3048000" y="2984650"/>
            <a:chExt cx="3048000" cy="2158800"/>
          </a:xfrm>
        </p:grpSpPr>
        <p:sp>
          <p:nvSpPr>
            <p:cNvPr id="445" name="Google Shape;445;p49"/>
            <p:cNvSpPr/>
            <p:nvPr/>
          </p:nvSpPr>
          <p:spPr>
            <a:xfrm flipH="1">
              <a:off x="3048000" y="2984650"/>
              <a:ext cx="3048000" cy="21588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46" name="Google Shape;446;p49"/>
            <p:cNvSpPr/>
            <p:nvPr/>
          </p:nvSpPr>
          <p:spPr>
            <a:xfrm rot="5400000">
              <a:off x="3048000" y="2984750"/>
              <a:ext cx="184500" cy="184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447" name="Google Shape;447;p49"/>
          <p:cNvSpPr txBox="1"/>
          <p:nvPr>
            <p:ph idx="2" type="title"/>
          </p:nvPr>
        </p:nvSpPr>
        <p:spPr>
          <a:xfrm>
            <a:off x="3374200" y="3656575"/>
            <a:ext cx="25098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Engagement</a:t>
            </a:r>
            <a:endParaRPr sz="3600"/>
          </a:p>
        </p:txBody>
      </p:sp>
      <p:sp>
        <p:nvSpPr>
          <p:cNvPr id="448" name="Google Shape;448;p49"/>
          <p:cNvSpPr txBox="1"/>
          <p:nvPr>
            <p:ph idx="4" type="title"/>
          </p:nvPr>
        </p:nvSpPr>
        <p:spPr>
          <a:xfrm>
            <a:off x="506549" y="3656575"/>
            <a:ext cx="20349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Retention</a:t>
            </a:r>
            <a:endParaRPr sz="3600"/>
          </a:p>
        </p:txBody>
      </p:sp>
      <p:sp>
        <p:nvSpPr>
          <p:cNvPr id="449" name="Google Shape;449;p49"/>
          <p:cNvSpPr txBox="1"/>
          <p:nvPr>
            <p:ph idx="6" type="title"/>
          </p:nvPr>
        </p:nvSpPr>
        <p:spPr>
          <a:xfrm>
            <a:off x="6670325" y="3410283"/>
            <a:ext cx="18993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Multi-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media</a:t>
            </a:r>
            <a:endParaRPr sz="3600"/>
          </a:p>
        </p:txBody>
      </p:sp>
      <p:sp>
        <p:nvSpPr>
          <p:cNvPr id="450" name="Google Shape;450;p49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Domain Selection</a:t>
            </a:r>
            <a:endParaRPr/>
          </a:p>
        </p:txBody>
      </p:sp>
      <p:cxnSp>
        <p:nvCxnSpPr>
          <p:cNvPr id="451" name="Google Shape;451;p49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2" name="Google Shape;452;p49"/>
          <p:cNvSpPr txBox="1"/>
          <p:nvPr>
            <p:ph idx="2" type="title"/>
          </p:nvPr>
        </p:nvSpPr>
        <p:spPr>
          <a:xfrm>
            <a:off x="506550" y="1670875"/>
            <a:ext cx="4500600" cy="8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 Learning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0"/>
          <p:cNvSpPr/>
          <p:nvPr/>
        </p:nvSpPr>
        <p:spPr>
          <a:xfrm>
            <a:off x="256000" y="2984750"/>
            <a:ext cx="2074800" cy="1904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50"/>
          <p:cNvSpPr/>
          <p:nvPr/>
        </p:nvSpPr>
        <p:spPr>
          <a:xfrm>
            <a:off x="2441750" y="2984750"/>
            <a:ext cx="2074800" cy="1904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50"/>
          <p:cNvSpPr/>
          <p:nvPr/>
        </p:nvSpPr>
        <p:spPr>
          <a:xfrm>
            <a:off x="4627487" y="2984750"/>
            <a:ext cx="2074800" cy="1904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50"/>
          <p:cNvSpPr/>
          <p:nvPr/>
        </p:nvSpPr>
        <p:spPr>
          <a:xfrm>
            <a:off x="6813225" y="2984750"/>
            <a:ext cx="2074800" cy="190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50"/>
          <p:cNvSpPr txBox="1"/>
          <p:nvPr>
            <p:ph idx="8"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</a:t>
            </a:r>
            <a:r>
              <a:rPr lang="en"/>
              <a:t> Participants</a:t>
            </a:r>
            <a:endParaRPr/>
          </a:p>
        </p:txBody>
      </p:sp>
      <p:sp>
        <p:nvSpPr>
          <p:cNvPr id="462" name="Google Shape;462;p50"/>
          <p:cNvSpPr txBox="1"/>
          <p:nvPr>
            <p:ph idx="1" type="body"/>
          </p:nvPr>
        </p:nvSpPr>
        <p:spPr>
          <a:xfrm>
            <a:off x="422609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Different Ages</a:t>
            </a:r>
            <a:endParaRPr sz="2400"/>
          </a:p>
        </p:txBody>
      </p:sp>
      <p:sp>
        <p:nvSpPr>
          <p:cNvPr id="463" name="Google Shape;463;p50"/>
          <p:cNvSpPr txBox="1"/>
          <p:nvPr>
            <p:ph idx="2" type="body"/>
          </p:nvPr>
        </p:nvSpPr>
        <p:spPr>
          <a:xfrm>
            <a:off x="2553175" y="3833575"/>
            <a:ext cx="1851900" cy="867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Levels of </a:t>
            </a:r>
            <a:r>
              <a:rPr lang="en" sz="2400"/>
              <a:t>AI adoption</a:t>
            </a:r>
            <a:endParaRPr sz="2400"/>
          </a:p>
        </p:txBody>
      </p:sp>
      <p:sp>
        <p:nvSpPr>
          <p:cNvPr id="464" name="Google Shape;464;p50"/>
          <p:cNvSpPr txBox="1"/>
          <p:nvPr>
            <p:ph idx="3" type="body"/>
          </p:nvPr>
        </p:nvSpPr>
        <p:spPr>
          <a:xfrm>
            <a:off x="4785550" y="4243800"/>
            <a:ext cx="18519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Technology proficiency</a:t>
            </a:r>
            <a:endParaRPr sz="2400"/>
          </a:p>
        </p:txBody>
      </p:sp>
      <p:sp>
        <p:nvSpPr>
          <p:cNvPr id="465" name="Google Shape;465;p50"/>
          <p:cNvSpPr txBox="1"/>
          <p:nvPr>
            <p:ph idx="4" type="body"/>
          </p:nvPr>
        </p:nvSpPr>
        <p:spPr>
          <a:xfrm>
            <a:off x="6863000" y="3775200"/>
            <a:ext cx="2187600" cy="92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</a:t>
            </a:r>
            <a:r>
              <a:rPr lang="en" sz="2400"/>
              <a:t>ypes of employment</a:t>
            </a:r>
            <a:endParaRPr sz="2400"/>
          </a:p>
        </p:txBody>
      </p:sp>
      <p:sp>
        <p:nvSpPr>
          <p:cNvPr id="466" name="Google Shape;466;p50"/>
          <p:cNvSpPr txBox="1"/>
          <p:nvPr>
            <p:ph type="title"/>
          </p:nvPr>
        </p:nvSpPr>
        <p:spPr>
          <a:xfrm>
            <a:off x="444125" y="3094675"/>
            <a:ext cx="1728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67" name="Google Shape;467;p50"/>
          <p:cNvSpPr txBox="1"/>
          <p:nvPr>
            <p:ph idx="5" type="title"/>
          </p:nvPr>
        </p:nvSpPr>
        <p:spPr>
          <a:xfrm>
            <a:off x="2614838" y="3094675"/>
            <a:ext cx="1728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468" name="Google Shape;468;p50"/>
          <p:cNvSpPr txBox="1"/>
          <p:nvPr>
            <p:ph idx="6" type="title"/>
          </p:nvPr>
        </p:nvSpPr>
        <p:spPr>
          <a:xfrm>
            <a:off x="4785550" y="3094675"/>
            <a:ext cx="1728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69" name="Google Shape;469;p50"/>
          <p:cNvSpPr txBox="1"/>
          <p:nvPr>
            <p:ph idx="7" type="title"/>
          </p:nvPr>
        </p:nvSpPr>
        <p:spPr>
          <a:xfrm>
            <a:off x="6956263" y="3094675"/>
            <a:ext cx="1728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cxnSp>
        <p:nvCxnSpPr>
          <p:cNvPr id="470" name="Google Shape;470;p50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71" name="Google Shape;471;p50"/>
          <p:cNvPicPr preferRelativeResize="0"/>
          <p:nvPr/>
        </p:nvPicPr>
        <p:blipFill rotWithShape="1">
          <a:blip r:embed="rId3">
            <a:alphaModFix/>
          </a:blip>
          <a:srcRect b="16722" l="0" r="0" t="16815"/>
          <a:stretch/>
        </p:blipFill>
        <p:spPr>
          <a:xfrm>
            <a:off x="0" y="1419125"/>
            <a:ext cx="9144000" cy="9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0"/>
          <p:cNvSpPr txBox="1"/>
          <p:nvPr/>
        </p:nvSpPr>
        <p:spPr>
          <a:xfrm>
            <a:off x="256000" y="2220025"/>
            <a:ext cx="730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We went to the streets.. </a:t>
            </a:r>
            <a:r>
              <a:rPr b="1" lang="en" sz="24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b="1" lang="en" sz="240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nd coffee shops</a:t>
            </a:r>
            <a:endParaRPr b="1" sz="240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51" title="171-1716274_animaljake-the-dog-jake-the-dog-adventure-time.png"/>
          <p:cNvPicPr preferRelativeResize="0"/>
          <p:nvPr/>
        </p:nvPicPr>
        <p:blipFill rotWithShape="1">
          <a:blip r:embed="rId3">
            <a:alphaModFix/>
          </a:blip>
          <a:srcRect b="0" l="1923" r="1923" t="0"/>
          <a:stretch/>
        </p:blipFill>
        <p:spPr>
          <a:xfrm>
            <a:off x="4920513" y="1591127"/>
            <a:ext cx="1498500" cy="150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78" name="Google Shape;478;p51" title="download (3).jpeg"/>
          <p:cNvPicPr preferRelativeResize="0"/>
          <p:nvPr/>
        </p:nvPicPr>
        <p:blipFill rotWithShape="1">
          <a:blip r:embed="rId4">
            <a:alphaModFix/>
          </a:blip>
          <a:srcRect b="32791" l="0" r="0" t="0"/>
          <a:stretch/>
        </p:blipFill>
        <p:spPr>
          <a:xfrm>
            <a:off x="529538" y="1591127"/>
            <a:ext cx="1498500" cy="1494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79" name="Google Shape;479;p51" title="0112264_finn-the-human_400.png"/>
          <p:cNvPicPr preferRelativeResize="0"/>
          <p:nvPr/>
        </p:nvPicPr>
        <p:blipFill rotWithShape="1">
          <a:blip r:embed="rId5">
            <a:alphaModFix/>
          </a:blip>
          <a:srcRect b="64533" l="12859" r="31855" t="0"/>
          <a:stretch/>
        </p:blipFill>
        <p:spPr>
          <a:xfrm>
            <a:off x="2725063" y="1591125"/>
            <a:ext cx="1498500" cy="15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51" title="flat,750x,075,f-pad,750x1000,f8f8f8.u2.jpg"/>
          <p:cNvPicPr preferRelativeResize="0"/>
          <p:nvPr/>
        </p:nvPicPr>
        <p:blipFill rotWithShape="1">
          <a:blip r:embed="rId6">
            <a:alphaModFix/>
          </a:blip>
          <a:srcRect b="26497" l="11424" r="11432" t="15507"/>
          <a:stretch/>
        </p:blipFill>
        <p:spPr>
          <a:xfrm>
            <a:off x="7115963" y="1591125"/>
            <a:ext cx="1498500" cy="15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51"/>
          <p:cNvSpPr txBox="1"/>
          <p:nvPr>
            <p:ph idx="6"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Participants</a:t>
            </a:r>
            <a:endParaRPr/>
          </a:p>
        </p:txBody>
      </p:sp>
      <p:sp>
        <p:nvSpPr>
          <p:cNvPr id="482" name="Google Shape;482;p51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“Gunter”</a:t>
            </a:r>
            <a:endParaRPr/>
          </a:p>
        </p:txBody>
      </p:sp>
      <p:sp>
        <p:nvSpPr>
          <p:cNvPr id="483" name="Google Shape;483;p51"/>
          <p:cNvSpPr txBox="1"/>
          <p:nvPr>
            <p:ph idx="7" type="title"/>
          </p:nvPr>
        </p:nvSpPr>
        <p:spPr>
          <a:xfrm>
            <a:off x="529575" y="3582694"/>
            <a:ext cx="14985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73 y/o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Records audiobooks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51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“Finn”</a:t>
            </a:r>
            <a:endParaRPr/>
          </a:p>
        </p:txBody>
      </p:sp>
      <p:sp>
        <p:nvSpPr>
          <p:cNvPr id="485" name="Google Shape;485;p51"/>
          <p:cNvSpPr txBox="1"/>
          <p:nvPr>
            <p:ph idx="9" type="title"/>
          </p:nvPr>
        </p:nvSpPr>
        <p:spPr>
          <a:xfrm>
            <a:off x="272502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 y/o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Middle School Student</a:t>
            </a:r>
            <a:endParaRPr/>
          </a:p>
        </p:txBody>
      </p:sp>
      <p:sp>
        <p:nvSpPr>
          <p:cNvPr id="486" name="Google Shape;486;p51"/>
          <p:cNvSpPr txBox="1"/>
          <p:nvPr>
            <p:ph idx="14" type="title"/>
          </p:nvPr>
        </p:nvSpPr>
        <p:spPr>
          <a:xfrm>
            <a:off x="492047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21 y/o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CivilEng College Student</a:t>
            </a:r>
            <a:endParaRPr/>
          </a:p>
        </p:txBody>
      </p:sp>
      <p:sp>
        <p:nvSpPr>
          <p:cNvPr id="487" name="Google Shape;487;p51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“BMO”</a:t>
            </a:r>
            <a:endParaRPr/>
          </a:p>
        </p:txBody>
      </p:sp>
      <p:sp>
        <p:nvSpPr>
          <p:cNvPr id="488" name="Google Shape;488;p51"/>
          <p:cNvSpPr txBox="1"/>
          <p:nvPr>
            <p:ph idx="16" type="title"/>
          </p:nvPr>
        </p:nvSpPr>
        <p:spPr>
          <a:xfrm>
            <a:off x="7115925" y="3582694"/>
            <a:ext cx="1498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33 y/o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 at AI company</a:t>
            </a:r>
            <a:endParaRPr/>
          </a:p>
        </p:txBody>
      </p:sp>
      <p:cxnSp>
        <p:nvCxnSpPr>
          <p:cNvPr id="489" name="Google Shape;489;p51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0" name="Google Shape;490;p51"/>
          <p:cNvSpPr txBox="1"/>
          <p:nvPr>
            <p:ph idx="8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“Jake”</a:t>
            </a:r>
            <a:endParaRPr/>
          </a:p>
        </p:txBody>
      </p:sp>
      <p:sp>
        <p:nvSpPr>
          <p:cNvPr id="491" name="Google Shape;491;p51"/>
          <p:cNvSpPr/>
          <p:nvPr/>
        </p:nvSpPr>
        <p:spPr>
          <a:xfrm>
            <a:off x="1038350" y="4044400"/>
            <a:ext cx="403800" cy="9183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51"/>
          <p:cNvSpPr/>
          <p:nvPr/>
        </p:nvSpPr>
        <p:spPr>
          <a:xfrm>
            <a:off x="5467875" y="4044400"/>
            <a:ext cx="403800" cy="9183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p51"/>
          <p:cNvSpPr txBox="1"/>
          <p:nvPr/>
        </p:nvSpPr>
        <p:spPr>
          <a:xfrm>
            <a:off x="1738261" y="4172650"/>
            <a:ext cx="3433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Extreme users</a:t>
            </a:r>
            <a:endParaRPr sz="3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Microphone icon. Vectors related to audio with sound waves coming out of the microphone. (Provided by Getty Images)" id="494" name="Google Shape;494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47175" y="256014"/>
            <a:ext cx="724823" cy="7248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ook with a red ribbon has a smiling face on it (Provided by Tenor)" id="495" name="Google Shape;495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33235" y="159275"/>
            <a:ext cx="872192" cy="9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2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cxnSp>
        <p:nvCxnSpPr>
          <p:cNvPr id="501" name="Google Shape;501;p52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2" name="Google Shape;502;p52"/>
          <p:cNvSpPr txBox="1"/>
          <p:nvPr>
            <p:ph idx="4294967295" type="body"/>
          </p:nvPr>
        </p:nvSpPr>
        <p:spPr>
          <a:xfrm>
            <a:off x="6006125" y="1403354"/>
            <a:ext cx="2881800" cy="13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“What kinds of opportunities do you have to learn [xyz] outside of school?”</a:t>
            </a:r>
            <a:endParaRPr sz="1800"/>
          </a:p>
        </p:txBody>
      </p:sp>
      <p:sp>
        <p:nvSpPr>
          <p:cNvPr id="503" name="Google Shape;503;p52"/>
          <p:cNvSpPr txBox="1"/>
          <p:nvPr>
            <p:ph idx="4294967295" type="body"/>
          </p:nvPr>
        </p:nvSpPr>
        <p:spPr>
          <a:xfrm>
            <a:off x="184550" y="1381550"/>
            <a:ext cx="23979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resources do you use to learn?</a:t>
            </a:r>
            <a:endParaRPr sz="1800"/>
          </a:p>
        </p:txBody>
      </p:sp>
      <p:sp>
        <p:nvSpPr>
          <p:cNvPr id="504" name="Google Shape;504;p52"/>
          <p:cNvSpPr txBox="1"/>
          <p:nvPr>
            <p:ph idx="4294967295" type="body"/>
          </p:nvPr>
        </p:nvSpPr>
        <p:spPr>
          <a:xfrm>
            <a:off x="184550" y="2954400"/>
            <a:ext cx="23163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do you think is the best way you learn?</a:t>
            </a:r>
            <a:endParaRPr sz="1800"/>
          </a:p>
        </p:txBody>
      </p:sp>
      <p:sp>
        <p:nvSpPr>
          <p:cNvPr id="505" name="Google Shape;505;p52"/>
          <p:cNvSpPr txBox="1"/>
          <p:nvPr>
            <p:ph idx="4294967295" type="body"/>
          </p:nvPr>
        </p:nvSpPr>
        <p:spPr>
          <a:xfrm>
            <a:off x="2776000" y="2239600"/>
            <a:ext cx="26583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Who do you usually reach out to for help when you get stuck?</a:t>
            </a:r>
            <a:endParaRPr sz="1800"/>
          </a:p>
        </p:txBody>
      </p:sp>
      <p:sp>
        <p:nvSpPr>
          <p:cNvPr id="506" name="Google Shape;506;p52"/>
          <p:cNvSpPr txBox="1"/>
          <p:nvPr>
            <p:ph idx="4294967295" type="body"/>
          </p:nvPr>
        </p:nvSpPr>
        <p:spPr>
          <a:xfrm>
            <a:off x="5544125" y="3110125"/>
            <a:ext cx="25551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What’s been the hardest part about teaching yourself?</a:t>
            </a:r>
            <a:endParaRPr sz="1800"/>
          </a:p>
        </p:txBody>
      </p:sp>
      <p:sp>
        <p:nvSpPr>
          <p:cNvPr id="507" name="Google Shape;507;p52"/>
          <p:cNvSpPr txBox="1"/>
          <p:nvPr>
            <p:ph idx="4294967295" type="body"/>
          </p:nvPr>
        </p:nvSpPr>
        <p:spPr>
          <a:xfrm>
            <a:off x="2697350" y="3637000"/>
            <a:ext cx="22137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kind of feedback do you find most useful?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" name="Google Shape;512;p53"/>
          <p:cNvCxnSpPr/>
          <p:nvPr/>
        </p:nvCxnSpPr>
        <p:spPr>
          <a:xfrm>
            <a:off x="0" y="1218975"/>
            <a:ext cx="4572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3" name="Google Shape;513;p53"/>
          <p:cNvSpPr txBox="1"/>
          <p:nvPr>
            <p:ph type="title"/>
          </p:nvPr>
        </p:nvSpPr>
        <p:spPr>
          <a:xfrm>
            <a:off x="256025" y="213150"/>
            <a:ext cx="45720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“Gunter”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73 y/o, VA - Audiobooks</a:t>
            </a:r>
            <a:endParaRPr/>
          </a:p>
        </p:txBody>
      </p:sp>
      <p:sp>
        <p:nvSpPr>
          <p:cNvPr id="514" name="Google Shape;514;p53"/>
          <p:cNvSpPr txBox="1"/>
          <p:nvPr>
            <p:ph idx="5" type="body"/>
          </p:nvPr>
        </p:nvSpPr>
        <p:spPr>
          <a:xfrm>
            <a:off x="5038200" y="1096925"/>
            <a:ext cx="3639600" cy="33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so, I went online, and there were three or four different versions of how to pronounce [a last name]. So, finally I gave up, and I just gave it my best shot, and I figured, well, whoever listens to it, if they are going to argue with me, then I'll listen to their argument, but I probably won't change it.</a:t>
            </a:r>
            <a:endParaRPr/>
          </a:p>
        </p:txBody>
      </p:sp>
      <p:sp>
        <p:nvSpPr>
          <p:cNvPr id="515" name="Google Shape;515;p53"/>
          <p:cNvSpPr txBox="1"/>
          <p:nvPr/>
        </p:nvSpPr>
        <p:spPr>
          <a:xfrm>
            <a:off x="6405300" y="658425"/>
            <a:ext cx="9054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“</a:t>
            </a:r>
            <a:endParaRPr b="1" sz="720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16" name="Google Shape;516;p53"/>
          <p:cNvSpPr txBox="1"/>
          <p:nvPr/>
        </p:nvSpPr>
        <p:spPr>
          <a:xfrm>
            <a:off x="596275" y="3544800"/>
            <a:ext cx="3671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Lack of historically accurate resources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Subjective audience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Preference for no feedback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7" name="Google Shape;51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239" y="1353850"/>
            <a:ext cx="2741524" cy="20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54" title="Empathy Map_73yo_man-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0496" y="76200"/>
            <a:ext cx="6457216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55" title="Empathy Map_73yo_man-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0496" y="76200"/>
            <a:ext cx="6457216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5"/>
          <p:cNvSpPr/>
          <p:nvPr/>
        </p:nvSpPr>
        <p:spPr>
          <a:xfrm>
            <a:off x="2126525" y="1302250"/>
            <a:ext cx="1898400" cy="852900"/>
          </a:xfrm>
          <a:prstGeom prst="wedgeRectCallout">
            <a:avLst>
              <a:gd fmla="val -16016" name="adj1"/>
              <a:gd fmla="val -62887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[I] learn by looking, listening, and reviewing whatever [I’m] experiencing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55"/>
          <p:cNvSpPr/>
          <p:nvPr/>
        </p:nvSpPr>
        <p:spPr>
          <a:xfrm>
            <a:off x="4881100" y="1130600"/>
            <a:ext cx="1638000" cy="788400"/>
          </a:xfrm>
          <a:prstGeom prst="wedgeRectCallout">
            <a:avLst>
              <a:gd fmla="val -16016" name="adj1"/>
              <a:gd fmla="val -62887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Misinterpretation is very common in learning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55"/>
          <p:cNvSpPr/>
          <p:nvPr/>
        </p:nvSpPr>
        <p:spPr>
          <a:xfrm>
            <a:off x="6711875" y="389450"/>
            <a:ext cx="1530900" cy="788400"/>
          </a:xfrm>
          <a:prstGeom prst="wedgeRectCallout">
            <a:avLst>
              <a:gd fmla="val -59039" name="adj1"/>
              <a:gd fmla="val -19099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Hearing conflicting opinions is important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55"/>
          <p:cNvSpPr/>
          <p:nvPr/>
        </p:nvSpPr>
        <p:spPr>
          <a:xfrm>
            <a:off x="6108950" y="2672700"/>
            <a:ext cx="1898400" cy="984900"/>
          </a:xfrm>
          <a:prstGeom prst="wedgeRectCallout">
            <a:avLst>
              <a:gd fmla="val -57876" name="adj1"/>
              <a:gd fmla="val 16093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Reading, listening, and experiencing with people is a process of constant refinement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55"/>
          <p:cNvSpPr/>
          <p:nvPr/>
        </p:nvSpPr>
        <p:spPr>
          <a:xfrm>
            <a:off x="5652550" y="3814725"/>
            <a:ext cx="1898400" cy="984900"/>
          </a:xfrm>
          <a:prstGeom prst="wedgeRectCallout">
            <a:avLst>
              <a:gd fmla="val -57456" name="adj1"/>
              <a:gd fmla="val -30072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Feels comfortable around more experienced friends/peers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3" name="Google Shape;533;p55"/>
          <p:cNvSpPr/>
          <p:nvPr/>
        </p:nvSpPr>
        <p:spPr>
          <a:xfrm>
            <a:off x="1877100" y="3515425"/>
            <a:ext cx="1898400" cy="984900"/>
          </a:xfrm>
          <a:prstGeom prst="wedgeRectCallout">
            <a:avLst>
              <a:gd fmla="val -13816" name="adj1"/>
              <a:gd fmla="val -65484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He reads various printed newspapers at the same time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56"/>
          <p:cNvGrpSpPr/>
          <p:nvPr/>
        </p:nvGrpSpPr>
        <p:grpSpPr>
          <a:xfrm>
            <a:off x="4606171" y="1219048"/>
            <a:ext cx="4537714" cy="3924698"/>
            <a:chOff x="4606250" y="2984750"/>
            <a:chExt cx="2124000" cy="2158800"/>
          </a:xfrm>
        </p:grpSpPr>
        <p:sp>
          <p:nvSpPr>
            <p:cNvPr id="539" name="Google Shape;539;p56"/>
            <p:cNvSpPr/>
            <p:nvPr/>
          </p:nvSpPr>
          <p:spPr>
            <a:xfrm flipH="1">
              <a:off x="46062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40" name="Google Shape;540;p56"/>
            <p:cNvSpPr/>
            <p:nvPr/>
          </p:nvSpPr>
          <p:spPr>
            <a:xfrm rot="5400000">
              <a:off x="4606250" y="2984750"/>
              <a:ext cx="184500" cy="184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41" name="Google Shape;541;p56"/>
          <p:cNvGrpSpPr/>
          <p:nvPr/>
        </p:nvGrpSpPr>
        <p:grpSpPr>
          <a:xfrm>
            <a:off x="0" y="1219048"/>
            <a:ext cx="4606219" cy="3924698"/>
            <a:chOff x="0" y="2984750"/>
            <a:chExt cx="2124150" cy="2158800"/>
          </a:xfrm>
        </p:grpSpPr>
        <p:sp>
          <p:nvSpPr>
            <p:cNvPr id="542" name="Google Shape;542;p56"/>
            <p:cNvSpPr/>
            <p:nvPr/>
          </p:nvSpPr>
          <p:spPr>
            <a:xfrm flipH="1">
              <a:off x="1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43" name="Google Shape;543;p56"/>
            <p:cNvSpPr/>
            <p:nvPr/>
          </p:nvSpPr>
          <p:spPr>
            <a:xfrm rot="5400000">
              <a:off x="0" y="2984750"/>
              <a:ext cx="184500" cy="1845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544" name="Google Shape;544;p56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545" name="Google Shape;545;p56"/>
          <p:cNvSpPr txBox="1"/>
          <p:nvPr>
            <p:ph idx="6" type="body"/>
          </p:nvPr>
        </p:nvSpPr>
        <p:spPr>
          <a:xfrm>
            <a:off x="5168175" y="1765995"/>
            <a:ext cx="3742800" cy="1027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He needs reliable opportunities for </a:t>
            </a:r>
            <a:r>
              <a:rPr b="1" lang="en" sz="1500"/>
              <a:t>dialogue</a:t>
            </a:r>
            <a:r>
              <a:rPr lang="en" sz="1500"/>
              <a:t> and c</a:t>
            </a:r>
            <a:r>
              <a:rPr b="1" lang="en" sz="1500"/>
              <a:t>omparison of perspectives </a:t>
            </a:r>
            <a:r>
              <a:rPr lang="en" sz="1500"/>
              <a:t>with more knowledgeable peers or mentors </a:t>
            </a:r>
            <a:endParaRPr sz="1500"/>
          </a:p>
        </p:txBody>
      </p:sp>
      <p:sp>
        <p:nvSpPr>
          <p:cNvPr id="546" name="Google Shape;546;p56"/>
          <p:cNvSpPr txBox="1"/>
          <p:nvPr>
            <p:ph idx="9" type="body"/>
          </p:nvPr>
        </p:nvSpPr>
        <p:spPr>
          <a:xfrm>
            <a:off x="561825" y="1765994"/>
            <a:ext cx="3742800" cy="18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Learning is an </a:t>
            </a:r>
            <a:r>
              <a:rPr b="1" lang="en" sz="1500"/>
              <a:t>iterative process of refinement </a:t>
            </a:r>
            <a:r>
              <a:rPr lang="en" sz="1500"/>
              <a:t>that depends on exposure to multiple perspectives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Values </a:t>
            </a:r>
            <a:r>
              <a:rPr b="1" lang="en" sz="1500"/>
              <a:t>discussion</a:t>
            </a:r>
            <a:r>
              <a:rPr lang="en" sz="1500"/>
              <a:t> and diverse viewpoints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Misinterpretation</a:t>
            </a:r>
            <a:r>
              <a:rPr lang="en" sz="1500"/>
              <a:t> is common without clarification</a:t>
            </a:r>
            <a:endParaRPr sz="1500"/>
          </a:p>
        </p:txBody>
      </p:sp>
      <p:sp>
        <p:nvSpPr>
          <p:cNvPr id="547" name="Google Shape;547;p56"/>
          <p:cNvSpPr txBox="1"/>
          <p:nvPr>
            <p:ph idx="8" type="subTitle"/>
          </p:nvPr>
        </p:nvSpPr>
        <p:spPr>
          <a:xfrm>
            <a:off x="561987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</p:txBody>
      </p:sp>
      <p:sp>
        <p:nvSpPr>
          <p:cNvPr id="548" name="Google Shape;548;p56"/>
          <p:cNvSpPr txBox="1"/>
          <p:nvPr>
            <p:ph idx="7" type="subTitle"/>
          </p:nvPr>
        </p:nvSpPr>
        <p:spPr>
          <a:xfrm>
            <a:off x="5168175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Needs</a:t>
            </a:r>
            <a:endParaRPr sz="1800"/>
          </a:p>
        </p:txBody>
      </p:sp>
      <p:cxnSp>
        <p:nvCxnSpPr>
          <p:cNvPr id="549" name="Google Shape;549;p56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4" name="Google Shape;554;p57"/>
          <p:cNvCxnSpPr/>
          <p:nvPr/>
        </p:nvCxnSpPr>
        <p:spPr>
          <a:xfrm>
            <a:off x="0" y="1218975"/>
            <a:ext cx="4572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5" name="Google Shape;555;p57"/>
          <p:cNvSpPr txBox="1"/>
          <p:nvPr>
            <p:ph type="title"/>
          </p:nvPr>
        </p:nvSpPr>
        <p:spPr>
          <a:xfrm>
            <a:off x="256025" y="213150"/>
            <a:ext cx="42612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“</a:t>
            </a:r>
            <a:r>
              <a:rPr lang="en" sz="2500"/>
              <a:t>Finn</a:t>
            </a:r>
            <a:r>
              <a:rPr lang="en" sz="2500"/>
              <a:t>”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12</a:t>
            </a:r>
            <a:r>
              <a:rPr lang="en" sz="2500"/>
              <a:t> y/o, </a:t>
            </a:r>
            <a:r>
              <a:rPr lang="en" sz="2500"/>
              <a:t>Middle School </a:t>
            </a:r>
            <a:r>
              <a:rPr lang="en" sz="2500"/>
              <a:t>Student</a:t>
            </a:r>
            <a:endParaRPr sz="2500"/>
          </a:p>
        </p:txBody>
      </p:sp>
      <p:sp>
        <p:nvSpPr>
          <p:cNvPr id="556" name="Google Shape;556;p57"/>
          <p:cNvSpPr txBox="1"/>
          <p:nvPr>
            <p:ph idx="5" type="body"/>
          </p:nvPr>
        </p:nvSpPr>
        <p:spPr>
          <a:xfrm>
            <a:off x="5038200" y="1218975"/>
            <a:ext cx="3639600" cy="2637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think this goes for a lot of kids. But I feel like there's a couple of people that like target me and some of my friends. Like when I didn't really do something bad.</a:t>
            </a:r>
            <a:endParaRPr/>
          </a:p>
        </p:txBody>
      </p:sp>
      <p:sp>
        <p:nvSpPr>
          <p:cNvPr id="557" name="Google Shape;557;p57"/>
          <p:cNvSpPr txBox="1"/>
          <p:nvPr/>
        </p:nvSpPr>
        <p:spPr>
          <a:xfrm>
            <a:off x="6405300" y="658425"/>
            <a:ext cx="9054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“</a:t>
            </a:r>
            <a:endParaRPr b="1" sz="720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558" name="Google Shape;558;p57"/>
          <p:cNvSpPr txBox="1"/>
          <p:nvPr/>
        </p:nvSpPr>
        <p:spPr>
          <a:xfrm>
            <a:off x="697800" y="1567050"/>
            <a:ext cx="354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Feels targeted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Relies on friends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Wants to feel accomplished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58" title="Empathy Map_12_yo_boy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500" y="134950"/>
            <a:ext cx="6305198" cy="487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59" title="Empathy Map_12_yo_boy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500" y="134950"/>
            <a:ext cx="6305198" cy="4873602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59"/>
          <p:cNvSpPr/>
          <p:nvPr/>
        </p:nvSpPr>
        <p:spPr>
          <a:xfrm>
            <a:off x="5469675" y="2792200"/>
            <a:ext cx="1426200" cy="941100"/>
          </a:xfrm>
          <a:prstGeom prst="wedgeRectCallout">
            <a:avLst>
              <a:gd fmla="val -63578" name="adj1"/>
              <a:gd fmla="val 39648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Feels comfortable working with friends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59"/>
          <p:cNvSpPr/>
          <p:nvPr/>
        </p:nvSpPr>
        <p:spPr>
          <a:xfrm>
            <a:off x="7040275" y="3473550"/>
            <a:ext cx="1847700" cy="1126500"/>
          </a:xfrm>
          <a:prstGeom prst="wedgeRectCallout">
            <a:avLst>
              <a:gd fmla="val -58784" name="adj1"/>
              <a:gd fmla="val 921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Enjoys working with friends because they can answer each other’s questions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1" name="Google Shape;571;p59"/>
          <p:cNvSpPr/>
          <p:nvPr/>
        </p:nvSpPr>
        <p:spPr>
          <a:xfrm>
            <a:off x="6711875" y="844775"/>
            <a:ext cx="1426200" cy="941100"/>
          </a:xfrm>
          <a:prstGeom prst="wedgeRectCallout">
            <a:avLst>
              <a:gd fmla="val -39113" name="adj1"/>
              <a:gd fmla="val -69706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Teachers target him + friends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2" name="Google Shape;572;p59"/>
          <p:cNvSpPr/>
          <p:nvPr/>
        </p:nvSpPr>
        <p:spPr>
          <a:xfrm>
            <a:off x="5059550" y="1251825"/>
            <a:ext cx="1504500" cy="890400"/>
          </a:xfrm>
          <a:prstGeom prst="wedgeRectCallout">
            <a:avLst>
              <a:gd fmla="val -24611" name="adj1"/>
              <a:gd fmla="val -89956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Collaboration helps him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60"/>
          <p:cNvGrpSpPr/>
          <p:nvPr/>
        </p:nvGrpSpPr>
        <p:grpSpPr>
          <a:xfrm>
            <a:off x="4606171" y="1219048"/>
            <a:ext cx="4537714" cy="3924698"/>
            <a:chOff x="4606250" y="2984750"/>
            <a:chExt cx="2124000" cy="2158800"/>
          </a:xfrm>
        </p:grpSpPr>
        <p:sp>
          <p:nvSpPr>
            <p:cNvPr id="578" name="Google Shape;578;p60"/>
            <p:cNvSpPr/>
            <p:nvPr/>
          </p:nvSpPr>
          <p:spPr>
            <a:xfrm flipH="1">
              <a:off x="46062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9" name="Google Shape;579;p60"/>
            <p:cNvSpPr/>
            <p:nvPr/>
          </p:nvSpPr>
          <p:spPr>
            <a:xfrm rot="5400000">
              <a:off x="4606250" y="2984750"/>
              <a:ext cx="184500" cy="184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80" name="Google Shape;580;p60"/>
          <p:cNvGrpSpPr/>
          <p:nvPr/>
        </p:nvGrpSpPr>
        <p:grpSpPr>
          <a:xfrm>
            <a:off x="0" y="1219048"/>
            <a:ext cx="4606219" cy="3924698"/>
            <a:chOff x="0" y="2984750"/>
            <a:chExt cx="2124150" cy="2158800"/>
          </a:xfrm>
        </p:grpSpPr>
        <p:sp>
          <p:nvSpPr>
            <p:cNvPr id="581" name="Google Shape;581;p60"/>
            <p:cNvSpPr/>
            <p:nvPr/>
          </p:nvSpPr>
          <p:spPr>
            <a:xfrm flipH="1">
              <a:off x="1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82" name="Google Shape;582;p60"/>
            <p:cNvSpPr/>
            <p:nvPr/>
          </p:nvSpPr>
          <p:spPr>
            <a:xfrm rot="5400000">
              <a:off x="0" y="2984750"/>
              <a:ext cx="184500" cy="1845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583" name="Google Shape;583;p60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584" name="Google Shape;584;p60"/>
          <p:cNvSpPr txBox="1"/>
          <p:nvPr>
            <p:ph idx="6" type="body"/>
          </p:nvPr>
        </p:nvSpPr>
        <p:spPr>
          <a:xfrm>
            <a:off x="5168175" y="1765995"/>
            <a:ext cx="3742800" cy="1027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He needs a </a:t>
            </a:r>
            <a:r>
              <a:rPr b="1" lang="en" sz="1500"/>
              <a:t>safe, collaborative learning environment</a:t>
            </a:r>
            <a:r>
              <a:rPr lang="en" sz="1500"/>
              <a:t> where peer interaction is encouraged and supported</a:t>
            </a:r>
            <a:endParaRPr sz="1500"/>
          </a:p>
        </p:txBody>
      </p:sp>
      <p:sp>
        <p:nvSpPr>
          <p:cNvPr id="585" name="Google Shape;585;p60"/>
          <p:cNvSpPr txBox="1"/>
          <p:nvPr>
            <p:ph idx="9" type="body"/>
          </p:nvPr>
        </p:nvSpPr>
        <p:spPr>
          <a:xfrm>
            <a:off x="561825" y="1765994"/>
            <a:ext cx="3742800" cy="762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Finn fosters an “</a:t>
            </a:r>
            <a:r>
              <a:rPr b="1" lang="en" sz="1500"/>
              <a:t>us” vs “them” </a:t>
            </a:r>
            <a:r>
              <a:rPr lang="en" sz="1500"/>
              <a:t>mentality between his </a:t>
            </a:r>
            <a:r>
              <a:rPr b="1" lang="en" sz="1500"/>
              <a:t>peers</a:t>
            </a:r>
            <a:r>
              <a:rPr lang="en" sz="1500"/>
              <a:t> and </a:t>
            </a:r>
            <a:r>
              <a:rPr b="1" lang="en" sz="1500"/>
              <a:t>teachers</a:t>
            </a:r>
            <a:endParaRPr b="1" sz="1500"/>
          </a:p>
        </p:txBody>
      </p:sp>
      <p:sp>
        <p:nvSpPr>
          <p:cNvPr id="586" name="Google Shape;586;p60"/>
          <p:cNvSpPr txBox="1"/>
          <p:nvPr>
            <p:ph idx="8" type="subTitle"/>
          </p:nvPr>
        </p:nvSpPr>
        <p:spPr>
          <a:xfrm>
            <a:off x="561987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</p:txBody>
      </p:sp>
      <p:sp>
        <p:nvSpPr>
          <p:cNvPr id="587" name="Google Shape;587;p60"/>
          <p:cNvSpPr txBox="1"/>
          <p:nvPr>
            <p:ph idx="7" type="subTitle"/>
          </p:nvPr>
        </p:nvSpPr>
        <p:spPr>
          <a:xfrm>
            <a:off x="5168175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Needs</a:t>
            </a:r>
            <a:endParaRPr sz="1800"/>
          </a:p>
        </p:txBody>
      </p:sp>
      <p:cxnSp>
        <p:nvCxnSpPr>
          <p:cNvPr id="588" name="Google Shape;588;p60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3" name="Google Shape;593;p61"/>
          <p:cNvCxnSpPr/>
          <p:nvPr/>
        </p:nvCxnSpPr>
        <p:spPr>
          <a:xfrm>
            <a:off x="0" y="1218975"/>
            <a:ext cx="4572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4" name="Google Shape;594;p61"/>
          <p:cNvSpPr txBox="1"/>
          <p:nvPr>
            <p:ph type="title"/>
          </p:nvPr>
        </p:nvSpPr>
        <p:spPr>
          <a:xfrm>
            <a:off x="256025" y="213150"/>
            <a:ext cx="42612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/>
              <a:t>“</a:t>
            </a:r>
            <a:r>
              <a:rPr lang="en" sz="2400"/>
              <a:t>Jake”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/>
              <a:t>21 y/o, CivilEng College Student</a:t>
            </a:r>
            <a:endParaRPr sz="2400"/>
          </a:p>
        </p:txBody>
      </p:sp>
      <p:sp>
        <p:nvSpPr>
          <p:cNvPr id="595" name="Google Shape;595;p61"/>
          <p:cNvSpPr txBox="1"/>
          <p:nvPr>
            <p:ph idx="5" type="body"/>
          </p:nvPr>
        </p:nvSpPr>
        <p:spPr>
          <a:xfrm>
            <a:off x="5190600" y="1218975"/>
            <a:ext cx="3639600" cy="232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main issue is lack of feedback. I wish I had easier access to learning what I like to learn. It’s been a lot of throwing my head against the wall.”</a:t>
            </a:r>
            <a:endParaRPr/>
          </a:p>
        </p:txBody>
      </p:sp>
      <p:sp>
        <p:nvSpPr>
          <p:cNvPr id="596" name="Google Shape;596;p61"/>
          <p:cNvSpPr txBox="1"/>
          <p:nvPr/>
        </p:nvSpPr>
        <p:spPr>
          <a:xfrm>
            <a:off x="6405300" y="658425"/>
            <a:ext cx="9054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“</a:t>
            </a:r>
            <a:endParaRPr b="1" sz="720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597" name="Google Shape;597;p61" title="IMG_7978.JPG"/>
          <p:cNvPicPr preferRelativeResize="0"/>
          <p:nvPr/>
        </p:nvPicPr>
        <p:blipFill rotWithShape="1">
          <a:blip r:embed="rId3">
            <a:alphaModFix/>
          </a:blip>
          <a:srcRect b="27514" l="0" r="0" t="27519"/>
          <a:stretch/>
        </p:blipFill>
        <p:spPr>
          <a:xfrm>
            <a:off x="445900" y="1430475"/>
            <a:ext cx="3176402" cy="190439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61"/>
          <p:cNvSpPr txBox="1"/>
          <p:nvPr/>
        </p:nvSpPr>
        <p:spPr>
          <a:xfrm>
            <a:off x="445900" y="3689350"/>
            <a:ext cx="8366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Depth of independence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Hyper-fixation on </a:t>
            </a: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projects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Isolation → resourcefulness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9" name="Google Shape;599;p61"/>
          <p:cNvSpPr txBox="1"/>
          <p:nvPr/>
        </p:nvSpPr>
        <p:spPr>
          <a:xfrm>
            <a:off x="411275" y="3334875"/>
            <a:ext cx="16023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Street in San Jose</a:t>
            </a:r>
            <a:endParaRPr sz="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62" title="Untitl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275" y="76200"/>
            <a:ext cx="6309740" cy="499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63" title="Untitl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275" y="76200"/>
            <a:ext cx="6309740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63"/>
          <p:cNvSpPr/>
          <p:nvPr/>
        </p:nvSpPr>
        <p:spPr>
          <a:xfrm>
            <a:off x="1865725" y="177300"/>
            <a:ext cx="1674900" cy="607500"/>
          </a:xfrm>
          <a:prstGeom prst="wedgeRectCallout">
            <a:avLst>
              <a:gd fmla="val 13255" name="adj1"/>
              <a:gd fmla="val 59845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Throw my head against the wall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63"/>
          <p:cNvSpPr/>
          <p:nvPr/>
        </p:nvSpPr>
        <p:spPr>
          <a:xfrm>
            <a:off x="918325" y="1125100"/>
            <a:ext cx="1817100" cy="1044300"/>
          </a:xfrm>
          <a:prstGeom prst="wedgeRectCallout">
            <a:avLst>
              <a:gd fmla="val 57019" name="adj1"/>
              <a:gd fmla="val 21780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I’m left in the dark until I find someone doing the same project as me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63"/>
          <p:cNvSpPr/>
          <p:nvPr/>
        </p:nvSpPr>
        <p:spPr>
          <a:xfrm>
            <a:off x="363725" y="2907550"/>
            <a:ext cx="1817100" cy="1044300"/>
          </a:xfrm>
          <a:prstGeom prst="wedgeRectCallout">
            <a:avLst>
              <a:gd fmla="val 57019" name="adj1"/>
              <a:gd fmla="val 21780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Shares learned niche knowledge with peers and underclassmen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63"/>
          <p:cNvSpPr/>
          <p:nvPr/>
        </p:nvSpPr>
        <p:spPr>
          <a:xfrm>
            <a:off x="2529125" y="3678600"/>
            <a:ext cx="1530900" cy="788400"/>
          </a:xfrm>
          <a:prstGeom prst="wedgeRectCallout">
            <a:avLst>
              <a:gd fmla="val -16016" name="adj1"/>
              <a:gd fmla="val -62887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Watch YouTube tutorials w/ Pause + Rewind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63"/>
          <p:cNvSpPr/>
          <p:nvPr/>
        </p:nvSpPr>
        <p:spPr>
          <a:xfrm>
            <a:off x="4629100" y="177300"/>
            <a:ext cx="1817100" cy="911100"/>
          </a:xfrm>
          <a:prstGeom prst="wedgeRectCallout">
            <a:avLst>
              <a:gd fmla="val -23503" name="adj1"/>
              <a:gd fmla="val 60858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There is no good way to find specific resources on very niche topics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p63"/>
          <p:cNvSpPr/>
          <p:nvPr/>
        </p:nvSpPr>
        <p:spPr>
          <a:xfrm>
            <a:off x="5118200" y="3229650"/>
            <a:ext cx="1530900" cy="788400"/>
          </a:xfrm>
          <a:prstGeom prst="wedgeRectCallout">
            <a:avLst>
              <a:gd fmla="val 10437" name="adj1"/>
              <a:gd fmla="val 65849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Isolated without mentors or peers to work with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64"/>
          <p:cNvGrpSpPr/>
          <p:nvPr/>
        </p:nvGrpSpPr>
        <p:grpSpPr>
          <a:xfrm>
            <a:off x="4606171" y="1219048"/>
            <a:ext cx="4537714" cy="3924698"/>
            <a:chOff x="4606250" y="2984750"/>
            <a:chExt cx="2124000" cy="2158800"/>
          </a:xfrm>
        </p:grpSpPr>
        <p:sp>
          <p:nvSpPr>
            <p:cNvPr id="621" name="Google Shape;621;p64"/>
            <p:cNvSpPr/>
            <p:nvPr/>
          </p:nvSpPr>
          <p:spPr>
            <a:xfrm flipH="1">
              <a:off x="46062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22" name="Google Shape;622;p64"/>
            <p:cNvSpPr/>
            <p:nvPr/>
          </p:nvSpPr>
          <p:spPr>
            <a:xfrm rot="5400000">
              <a:off x="4606250" y="2984750"/>
              <a:ext cx="184500" cy="184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23" name="Google Shape;623;p64"/>
          <p:cNvGrpSpPr/>
          <p:nvPr/>
        </p:nvGrpSpPr>
        <p:grpSpPr>
          <a:xfrm>
            <a:off x="0" y="1219048"/>
            <a:ext cx="4606219" cy="3924698"/>
            <a:chOff x="0" y="2984750"/>
            <a:chExt cx="2124150" cy="2158800"/>
          </a:xfrm>
        </p:grpSpPr>
        <p:sp>
          <p:nvSpPr>
            <p:cNvPr id="624" name="Google Shape;624;p64"/>
            <p:cNvSpPr/>
            <p:nvPr/>
          </p:nvSpPr>
          <p:spPr>
            <a:xfrm flipH="1">
              <a:off x="1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25" name="Google Shape;625;p64"/>
            <p:cNvSpPr/>
            <p:nvPr/>
          </p:nvSpPr>
          <p:spPr>
            <a:xfrm rot="5400000">
              <a:off x="0" y="2984750"/>
              <a:ext cx="184500" cy="1845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26" name="Google Shape;626;p64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627" name="Google Shape;627;p64"/>
          <p:cNvSpPr txBox="1"/>
          <p:nvPr>
            <p:ph idx="6" type="body"/>
          </p:nvPr>
        </p:nvSpPr>
        <p:spPr>
          <a:xfrm>
            <a:off x="5168175" y="1765995"/>
            <a:ext cx="3742800" cy="15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He needs </a:t>
            </a:r>
            <a:r>
              <a:rPr b="1" lang="en" sz="1500"/>
              <a:t>accessible, reliable ways</a:t>
            </a:r>
            <a:r>
              <a:rPr lang="en" sz="1500"/>
              <a:t> to </a:t>
            </a:r>
            <a:r>
              <a:rPr b="1" lang="en" sz="1500"/>
              <a:t>find support</a:t>
            </a:r>
            <a:r>
              <a:rPr lang="en" sz="1500"/>
              <a:t> and resources on specialized topics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He needs </a:t>
            </a:r>
            <a:r>
              <a:rPr b="1" lang="en" sz="1500"/>
              <a:t>peer or mentor connections </a:t>
            </a:r>
            <a:r>
              <a:rPr lang="en" sz="1500"/>
              <a:t>to build confidence and receive feedback</a:t>
            </a:r>
            <a:endParaRPr sz="1500"/>
          </a:p>
        </p:txBody>
      </p:sp>
      <p:sp>
        <p:nvSpPr>
          <p:cNvPr id="628" name="Google Shape;628;p64"/>
          <p:cNvSpPr txBox="1"/>
          <p:nvPr>
            <p:ph idx="9" type="body"/>
          </p:nvPr>
        </p:nvSpPr>
        <p:spPr>
          <a:xfrm>
            <a:off x="561825" y="1765994"/>
            <a:ext cx="3742800" cy="18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Struggles with </a:t>
            </a:r>
            <a:r>
              <a:rPr b="1" lang="en" sz="1500"/>
              <a:t>isolation</a:t>
            </a:r>
            <a:r>
              <a:rPr lang="en" sz="1500"/>
              <a:t> and </a:t>
            </a:r>
            <a:r>
              <a:rPr b="1" lang="en" sz="1500"/>
              <a:t>lack of guidance</a:t>
            </a:r>
            <a:r>
              <a:rPr lang="en" sz="1500"/>
              <a:t> (niche topics)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Progress often feels like </a:t>
            </a:r>
            <a:r>
              <a:rPr b="1" lang="en" sz="1500"/>
              <a:t>trial-and-error</a:t>
            </a:r>
            <a:r>
              <a:rPr lang="en" sz="1500"/>
              <a:t> until he finds peers tackling similar challenges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Values </a:t>
            </a:r>
            <a:r>
              <a:rPr b="1" lang="en" sz="1500"/>
              <a:t>sharing knowledge </a:t>
            </a:r>
            <a:r>
              <a:rPr lang="en" sz="1500"/>
              <a:t>once he figures things out</a:t>
            </a:r>
            <a:endParaRPr sz="1500"/>
          </a:p>
        </p:txBody>
      </p:sp>
      <p:sp>
        <p:nvSpPr>
          <p:cNvPr id="629" name="Google Shape;629;p64"/>
          <p:cNvSpPr txBox="1"/>
          <p:nvPr>
            <p:ph idx="8" type="subTitle"/>
          </p:nvPr>
        </p:nvSpPr>
        <p:spPr>
          <a:xfrm>
            <a:off x="561987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</p:txBody>
      </p:sp>
      <p:sp>
        <p:nvSpPr>
          <p:cNvPr id="630" name="Google Shape;630;p64"/>
          <p:cNvSpPr txBox="1"/>
          <p:nvPr>
            <p:ph idx="7" type="subTitle"/>
          </p:nvPr>
        </p:nvSpPr>
        <p:spPr>
          <a:xfrm>
            <a:off x="5168175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Needs</a:t>
            </a:r>
            <a:endParaRPr sz="1800"/>
          </a:p>
        </p:txBody>
      </p:sp>
      <p:cxnSp>
        <p:nvCxnSpPr>
          <p:cNvPr id="631" name="Google Shape;631;p64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6" name="Google Shape;636;p65"/>
          <p:cNvCxnSpPr/>
          <p:nvPr/>
        </p:nvCxnSpPr>
        <p:spPr>
          <a:xfrm>
            <a:off x="0" y="1218975"/>
            <a:ext cx="4572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7" name="Google Shape;637;p65"/>
          <p:cNvSpPr txBox="1"/>
          <p:nvPr>
            <p:ph type="title"/>
          </p:nvPr>
        </p:nvSpPr>
        <p:spPr>
          <a:xfrm>
            <a:off x="256025" y="213150"/>
            <a:ext cx="45720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“BMO”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33 y/o, AI company</a:t>
            </a:r>
            <a:endParaRPr/>
          </a:p>
        </p:txBody>
      </p:sp>
      <p:sp>
        <p:nvSpPr>
          <p:cNvPr id="638" name="Google Shape;638;p65"/>
          <p:cNvSpPr txBox="1"/>
          <p:nvPr>
            <p:ph idx="5" type="body"/>
          </p:nvPr>
        </p:nvSpPr>
        <p:spPr>
          <a:xfrm>
            <a:off x="5182725" y="1146300"/>
            <a:ext cx="3639600" cy="16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realized AI doesn’t mind if I ask ‘dumb’ questions again and again. It made it easier to admit what I didn’t get. But sometimes, prompting feels more like a hassle than help”</a:t>
            </a:r>
            <a:endParaRPr/>
          </a:p>
        </p:txBody>
      </p:sp>
      <p:sp>
        <p:nvSpPr>
          <p:cNvPr id="639" name="Google Shape;639;p65"/>
          <p:cNvSpPr txBox="1"/>
          <p:nvPr/>
        </p:nvSpPr>
        <p:spPr>
          <a:xfrm>
            <a:off x="6405300" y="658425"/>
            <a:ext cx="9054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“</a:t>
            </a:r>
            <a:endParaRPr b="1" sz="720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640" name="Google Shape;640;p65" title="tempImageGePOlt.gif"/>
          <p:cNvPicPr preferRelativeResize="0"/>
          <p:nvPr/>
        </p:nvPicPr>
        <p:blipFill rotWithShape="1">
          <a:blip r:embed="rId3">
            <a:alphaModFix/>
          </a:blip>
          <a:srcRect b="27514" l="0" r="0" t="27519"/>
          <a:stretch/>
        </p:blipFill>
        <p:spPr>
          <a:xfrm>
            <a:off x="697800" y="1429725"/>
            <a:ext cx="3176402" cy="190439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65"/>
          <p:cNvSpPr txBox="1"/>
          <p:nvPr/>
        </p:nvSpPr>
        <p:spPr>
          <a:xfrm>
            <a:off x="577825" y="3635000"/>
            <a:ext cx="3732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Enjoys learning at own pace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Motivating self is hard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Wants AI plus human help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2" name="Google Shape;642;p65"/>
          <p:cNvSpPr txBox="1"/>
          <p:nvPr/>
        </p:nvSpPr>
        <p:spPr>
          <a:xfrm>
            <a:off x="641725" y="3334113"/>
            <a:ext cx="16023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Street in San Francisco</a:t>
            </a:r>
            <a:endParaRPr sz="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66" title="Empathy Map.jpg"/>
          <p:cNvPicPr preferRelativeResize="0"/>
          <p:nvPr/>
        </p:nvPicPr>
        <p:blipFill rotWithShape="1">
          <a:blip r:embed="rId3">
            <a:alphaModFix/>
          </a:blip>
          <a:srcRect b="0" l="298" r="288" t="0"/>
          <a:stretch/>
        </p:blipFill>
        <p:spPr>
          <a:xfrm>
            <a:off x="1417428" y="175525"/>
            <a:ext cx="6423342" cy="479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67" title="Empathy Map.jpg"/>
          <p:cNvPicPr preferRelativeResize="0"/>
          <p:nvPr/>
        </p:nvPicPr>
        <p:blipFill rotWithShape="1">
          <a:blip r:embed="rId3">
            <a:alphaModFix/>
          </a:blip>
          <a:srcRect b="0" l="298" r="288" t="0"/>
          <a:stretch/>
        </p:blipFill>
        <p:spPr>
          <a:xfrm>
            <a:off x="1417428" y="175525"/>
            <a:ext cx="6423342" cy="4792426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67"/>
          <p:cNvSpPr/>
          <p:nvPr/>
        </p:nvSpPr>
        <p:spPr>
          <a:xfrm>
            <a:off x="6681050" y="1099425"/>
            <a:ext cx="1686900" cy="992100"/>
          </a:xfrm>
          <a:prstGeom prst="wedgeRectCallout">
            <a:avLst>
              <a:gd fmla="val -70803" name="adj1"/>
              <a:gd fmla="val 23997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Peer validation aids confidence in newly acquired knowledge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67"/>
          <p:cNvSpPr/>
          <p:nvPr/>
        </p:nvSpPr>
        <p:spPr>
          <a:xfrm>
            <a:off x="4778075" y="299325"/>
            <a:ext cx="1686900" cy="992100"/>
          </a:xfrm>
          <a:prstGeom prst="wedgeRectCallout">
            <a:avLst>
              <a:gd fmla="val -7241" name="adj1"/>
              <a:gd fmla="val 57000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Engagement suffers without relevance and community connection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p67"/>
          <p:cNvSpPr/>
          <p:nvPr/>
        </p:nvSpPr>
        <p:spPr>
          <a:xfrm>
            <a:off x="6536600" y="2699125"/>
            <a:ext cx="1686900" cy="992100"/>
          </a:xfrm>
          <a:prstGeom prst="wedgeRectCallout">
            <a:avLst>
              <a:gd fmla="val -58843" name="adj1"/>
              <a:gd fmla="val 23249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Isolated if lacking peers or mentors for feedback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6" name="Google Shape;656;p67"/>
          <p:cNvSpPr/>
          <p:nvPr/>
        </p:nvSpPr>
        <p:spPr>
          <a:xfrm>
            <a:off x="4916450" y="3977250"/>
            <a:ext cx="1764600" cy="1110000"/>
          </a:xfrm>
          <a:prstGeom prst="wedgeRectCallout">
            <a:avLst>
              <a:gd fmla="val -26706" name="adj1"/>
              <a:gd fmla="val -56450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Satisfied after creating and sharing knowledge products (tutorials, notes)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7" name="Google Shape;657;p67"/>
          <p:cNvSpPr/>
          <p:nvPr/>
        </p:nvSpPr>
        <p:spPr>
          <a:xfrm>
            <a:off x="2084100" y="491525"/>
            <a:ext cx="1686900" cy="992100"/>
          </a:xfrm>
          <a:prstGeom prst="wedgeRectCallout">
            <a:avLst>
              <a:gd fmla="val 13255" name="adj1"/>
              <a:gd fmla="val 59845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Learning with strangers online lacks the personal connection I want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8" name="Google Shape;658;p67"/>
          <p:cNvSpPr/>
          <p:nvPr/>
        </p:nvSpPr>
        <p:spPr>
          <a:xfrm>
            <a:off x="1804750" y="3351050"/>
            <a:ext cx="1808100" cy="992100"/>
          </a:xfrm>
          <a:prstGeom prst="wedgeRectCallout">
            <a:avLst>
              <a:gd fmla="val 56327" name="adj1"/>
              <a:gd fmla="val 23947" name="adj2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Applies knowledge practically through projects or teaching others.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oogle Shape;663;p68"/>
          <p:cNvGrpSpPr/>
          <p:nvPr/>
        </p:nvGrpSpPr>
        <p:grpSpPr>
          <a:xfrm>
            <a:off x="4606171" y="1219048"/>
            <a:ext cx="4537714" cy="3924698"/>
            <a:chOff x="4606250" y="2984750"/>
            <a:chExt cx="2124000" cy="2158800"/>
          </a:xfrm>
        </p:grpSpPr>
        <p:sp>
          <p:nvSpPr>
            <p:cNvPr id="664" name="Google Shape;664;p68"/>
            <p:cNvSpPr/>
            <p:nvPr/>
          </p:nvSpPr>
          <p:spPr>
            <a:xfrm flipH="1">
              <a:off x="46062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5" name="Google Shape;665;p68"/>
            <p:cNvSpPr/>
            <p:nvPr/>
          </p:nvSpPr>
          <p:spPr>
            <a:xfrm rot="5400000">
              <a:off x="4606250" y="2984750"/>
              <a:ext cx="184500" cy="184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66" name="Google Shape;666;p68"/>
          <p:cNvGrpSpPr/>
          <p:nvPr/>
        </p:nvGrpSpPr>
        <p:grpSpPr>
          <a:xfrm>
            <a:off x="0" y="1219048"/>
            <a:ext cx="4606219" cy="3924698"/>
            <a:chOff x="0" y="2984750"/>
            <a:chExt cx="2124150" cy="2158800"/>
          </a:xfrm>
        </p:grpSpPr>
        <p:sp>
          <p:nvSpPr>
            <p:cNvPr id="667" name="Google Shape;667;p68"/>
            <p:cNvSpPr/>
            <p:nvPr/>
          </p:nvSpPr>
          <p:spPr>
            <a:xfrm flipH="1">
              <a:off x="150" y="2984750"/>
              <a:ext cx="2124000" cy="21588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72000">
                  <a:schemeClr val="accent3"/>
                </a:gs>
                <a:gs pos="100000">
                  <a:schemeClr val="accent3"/>
                </a:gs>
              </a:gsLst>
              <a:path path="circle">
                <a:fillToRect b="100%" l="100%" r="0%" t="0%"/>
              </a:path>
              <a:tileRect b="0%" l="0%" r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8" name="Google Shape;668;p68"/>
            <p:cNvSpPr/>
            <p:nvPr/>
          </p:nvSpPr>
          <p:spPr>
            <a:xfrm rot="5400000">
              <a:off x="0" y="2984750"/>
              <a:ext cx="184500" cy="1845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69" name="Google Shape;669;p68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670" name="Google Shape;670;p68"/>
          <p:cNvSpPr txBox="1"/>
          <p:nvPr>
            <p:ph idx="6" type="body"/>
          </p:nvPr>
        </p:nvSpPr>
        <p:spPr>
          <a:xfrm>
            <a:off x="5168175" y="1765995"/>
            <a:ext cx="3742800" cy="129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Learning needs to </a:t>
            </a:r>
            <a:r>
              <a:rPr b="1" lang="en" sz="1500"/>
              <a:t>facilitate practical application</a:t>
            </a:r>
            <a:r>
              <a:rPr lang="en" sz="1500"/>
              <a:t> and </a:t>
            </a:r>
            <a:r>
              <a:rPr b="1" lang="en" sz="1500"/>
              <a:t>sharing of knowledge</a:t>
            </a:r>
            <a:r>
              <a:rPr lang="en" sz="1500"/>
              <a:t>.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Learning needs to </a:t>
            </a:r>
            <a:r>
              <a:rPr b="1" lang="en" sz="1500"/>
              <a:t>feel relevant, personal, </a:t>
            </a:r>
            <a:r>
              <a:rPr lang="en" sz="1500"/>
              <a:t>and</a:t>
            </a:r>
            <a:r>
              <a:rPr b="1" lang="en" sz="1500"/>
              <a:t> socially connected</a:t>
            </a:r>
            <a:endParaRPr b="1" sz="1500"/>
          </a:p>
        </p:txBody>
      </p:sp>
      <p:sp>
        <p:nvSpPr>
          <p:cNvPr id="671" name="Google Shape;671;p68"/>
          <p:cNvSpPr txBox="1"/>
          <p:nvPr>
            <p:ph idx="9" type="body"/>
          </p:nvPr>
        </p:nvSpPr>
        <p:spPr>
          <a:xfrm>
            <a:off x="561825" y="1765994"/>
            <a:ext cx="3742800" cy="15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Self-learners…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thrive when they can </a:t>
            </a:r>
            <a:r>
              <a:rPr b="1" lang="en" sz="1500"/>
              <a:t>apply knowledge </a:t>
            </a:r>
            <a:r>
              <a:rPr lang="en" sz="1500"/>
              <a:t>in practice and </a:t>
            </a:r>
            <a:r>
              <a:rPr b="1" lang="en" sz="1500"/>
              <a:t>share</a:t>
            </a:r>
            <a:r>
              <a:rPr lang="en" sz="1500"/>
              <a:t> it with others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struggle when </a:t>
            </a:r>
            <a:r>
              <a:rPr b="1" lang="en" sz="1500"/>
              <a:t>missing community relevance</a:t>
            </a:r>
            <a:endParaRPr b="1" sz="1500"/>
          </a:p>
        </p:txBody>
      </p:sp>
      <p:sp>
        <p:nvSpPr>
          <p:cNvPr id="672" name="Google Shape;672;p68"/>
          <p:cNvSpPr txBox="1"/>
          <p:nvPr>
            <p:ph idx="8" type="subTitle"/>
          </p:nvPr>
        </p:nvSpPr>
        <p:spPr>
          <a:xfrm>
            <a:off x="561987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</p:txBody>
      </p:sp>
      <p:sp>
        <p:nvSpPr>
          <p:cNvPr id="673" name="Google Shape;673;p68"/>
          <p:cNvSpPr txBox="1"/>
          <p:nvPr>
            <p:ph idx="7" type="subTitle"/>
          </p:nvPr>
        </p:nvSpPr>
        <p:spPr>
          <a:xfrm>
            <a:off x="5168175" y="1336656"/>
            <a:ext cx="3742800" cy="47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Needs</a:t>
            </a:r>
            <a:endParaRPr sz="1800"/>
          </a:p>
        </p:txBody>
      </p:sp>
      <p:cxnSp>
        <p:nvCxnSpPr>
          <p:cNvPr id="674" name="Google Shape;674;p68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69"/>
          <p:cNvSpPr/>
          <p:nvPr/>
        </p:nvSpPr>
        <p:spPr>
          <a:xfrm>
            <a:off x="256000" y="2984750"/>
            <a:ext cx="2778300" cy="1904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69"/>
          <p:cNvSpPr/>
          <p:nvPr/>
        </p:nvSpPr>
        <p:spPr>
          <a:xfrm>
            <a:off x="3182853" y="2984750"/>
            <a:ext cx="2778300" cy="19044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69"/>
          <p:cNvSpPr/>
          <p:nvPr/>
        </p:nvSpPr>
        <p:spPr>
          <a:xfrm>
            <a:off x="6109690" y="2984750"/>
            <a:ext cx="2778300" cy="1904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69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683" name="Google Shape;683;p69"/>
          <p:cNvSpPr txBox="1"/>
          <p:nvPr>
            <p:ph idx="1" type="body"/>
          </p:nvPr>
        </p:nvSpPr>
        <p:spPr>
          <a:xfrm>
            <a:off x="255975" y="1547275"/>
            <a:ext cx="6963300" cy="1164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Learning is social and iterative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Guidance and access to resources → critical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Sharing knowledge leads to more engagement + retention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Safe and supportive environments encourage participation</a:t>
            </a:r>
            <a:endParaRPr sz="1700"/>
          </a:p>
        </p:txBody>
      </p:sp>
      <p:sp>
        <p:nvSpPr>
          <p:cNvPr id="684" name="Google Shape;684;p69"/>
          <p:cNvSpPr txBox="1"/>
          <p:nvPr>
            <p:ph idx="2" type="body"/>
          </p:nvPr>
        </p:nvSpPr>
        <p:spPr>
          <a:xfrm>
            <a:off x="4441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Narrow down our scope to focus on group collaboration among peers</a:t>
            </a:r>
            <a:endParaRPr sz="1400"/>
          </a:p>
        </p:txBody>
      </p:sp>
      <p:sp>
        <p:nvSpPr>
          <p:cNvPr id="685" name="Google Shape;685;p69"/>
          <p:cNvSpPr txBox="1"/>
          <p:nvPr>
            <p:ph idx="3" type="body"/>
          </p:nvPr>
        </p:nvSpPr>
        <p:spPr>
          <a:xfrm>
            <a:off x="3370950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Interview people to see what types of group collaboration work best </a:t>
            </a:r>
            <a:endParaRPr sz="1400"/>
          </a:p>
        </p:txBody>
      </p:sp>
      <p:sp>
        <p:nvSpPr>
          <p:cNvPr id="686" name="Google Shape;686;p69"/>
          <p:cNvSpPr txBox="1"/>
          <p:nvPr>
            <p:ph idx="4" type="body"/>
          </p:nvPr>
        </p:nvSpPr>
        <p:spPr>
          <a:xfrm>
            <a:off x="62977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HMW statements, paper prototyping</a:t>
            </a:r>
            <a:endParaRPr sz="1400"/>
          </a:p>
        </p:txBody>
      </p:sp>
      <p:sp>
        <p:nvSpPr>
          <p:cNvPr id="687" name="Google Shape;687;p69"/>
          <p:cNvSpPr txBox="1"/>
          <p:nvPr>
            <p:ph idx="5" type="title"/>
          </p:nvPr>
        </p:nvSpPr>
        <p:spPr>
          <a:xfrm>
            <a:off x="44412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688" name="Google Shape;688;p69"/>
          <p:cNvSpPr txBox="1"/>
          <p:nvPr>
            <p:ph idx="6" type="title"/>
          </p:nvPr>
        </p:nvSpPr>
        <p:spPr>
          <a:xfrm>
            <a:off x="3370950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89" name="Google Shape;689;p69"/>
          <p:cNvSpPr txBox="1"/>
          <p:nvPr>
            <p:ph idx="7" type="title"/>
          </p:nvPr>
        </p:nvSpPr>
        <p:spPr>
          <a:xfrm>
            <a:off x="629777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cxnSp>
        <p:nvCxnSpPr>
          <p:cNvPr id="690" name="Google Shape;690;p69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0"/>
          <p:cNvSpPr txBox="1"/>
          <p:nvPr>
            <p:ph type="title"/>
          </p:nvPr>
        </p:nvSpPr>
        <p:spPr>
          <a:xfrm>
            <a:off x="2322425" y="602225"/>
            <a:ext cx="6565800" cy="6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endParaRPr/>
          </a:p>
        </p:txBody>
      </p:sp>
      <p:sp>
        <p:nvSpPr>
          <p:cNvPr id="696" name="Google Shape;696;p70"/>
          <p:cNvSpPr txBox="1"/>
          <p:nvPr>
            <p:ph idx="2" type="title"/>
          </p:nvPr>
        </p:nvSpPr>
        <p:spPr>
          <a:xfrm>
            <a:off x="2322425" y="1389575"/>
            <a:ext cx="65658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Quarterly Planning Meeting">
  <a:themeElements>
    <a:clrScheme name="Simple Light">
      <a:dk1>
        <a:srgbClr val="D21117"/>
      </a:dk1>
      <a:lt1>
        <a:srgbClr val="F6EEEB"/>
      </a:lt1>
      <a:dk2>
        <a:srgbClr val="ECECEC"/>
      </a:dk2>
      <a:lt2>
        <a:srgbClr val="353635"/>
      </a:lt2>
      <a:accent1>
        <a:srgbClr val="B9DFFF"/>
      </a:accent1>
      <a:accent2>
        <a:srgbClr val="006CE9"/>
      </a:accent2>
      <a:accent3>
        <a:srgbClr val="FBFAFA"/>
      </a:accent3>
      <a:accent4>
        <a:srgbClr val="686868"/>
      </a:accent4>
      <a:accent5>
        <a:srgbClr val="C5C5C5"/>
      </a:accent5>
      <a:accent6>
        <a:srgbClr val="FFC1C3"/>
      </a:accent6>
      <a:hlink>
        <a:srgbClr val="006CE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